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8"/>
  </p:notesMasterIdLst>
  <p:sldIdLst>
    <p:sldId id="256" r:id="rId5"/>
    <p:sldId id="278" r:id="rId6"/>
    <p:sldId id="257" r:id="rId7"/>
    <p:sldId id="258" r:id="rId8"/>
    <p:sldId id="259" r:id="rId9"/>
    <p:sldId id="27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505ED-BF50-4F03-8ABA-E25DF9B2D28C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C85D7-25F1-4C3C-A2D2-08B924BF19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0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Mean: 5</a:t>
            </a:r>
          </a:p>
          <a:p>
            <a:r>
              <a:rPr lang="en-US" dirty="0" smtClean="0"/>
              <a:t>Median: 5</a:t>
            </a:r>
          </a:p>
          <a:p>
            <a:r>
              <a:rPr lang="en-US" dirty="0" smtClean="0"/>
              <a:t>Mode: 6</a:t>
            </a:r>
          </a:p>
          <a:p>
            <a:r>
              <a:rPr lang="en-US" dirty="0" smtClean="0"/>
              <a:t>Range: 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C4EAA-5652-40A3-A2A0-040005ED0AF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69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315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an</a:t>
            </a:r>
            <a:r>
              <a:rPr lang="en-US" baseline="0" dirty="0" smtClean="0"/>
              <a:t> outlier greater than the data set is added to the data, the mean increases.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also moves the middle position and changes the median.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Only one outlier in the set does not affect the mode.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Symmetrical data: mean and median close together</a:t>
            </a:r>
          </a:p>
          <a:p>
            <a:r>
              <a:rPr lang="en-US" baseline="0" dirty="0" smtClean="0"/>
              <a:t>Not Symmetrical data: mean and median farther…larger outlier makes the median greater than the median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BE12E-8735-439F-880E-FC4796533BDA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054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 Also affects the range and median!!!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C4EAA-5652-40A3-A2A0-040005ED0AFC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32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C4EAA-5652-40A3-A2A0-040005ED0AFC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5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0" dirty="0" smtClean="0"/>
              <a:t>  23-12 =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C4EAA-5652-40A3-A2A0-040005ED0AFC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18193-D126-495F-9F37-6E934A54F60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84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C4EAA-5652-40A3-A2A0-040005ED0AF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22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C4EAA-5652-40A3-A2A0-040005ED0AF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11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Discrete</a:t>
            </a:r>
            <a:r>
              <a:rPr lang="en-US" baseline="0" dirty="0" smtClean="0"/>
              <a:t> – you are stuck with the whole value. No fractions/decimals</a:t>
            </a:r>
          </a:p>
          <a:p>
            <a:r>
              <a:rPr lang="en-US" baseline="0" dirty="0" smtClean="0"/>
              <a:t>Continuous – All numbers work!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C4EAA-5652-40A3-A2A0-040005ED0AF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74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your pointer tools! Line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23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your pointer tools! Line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23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 59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C4EAA-5652-40A3-A2A0-040005ED0AFC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98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54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9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5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57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F2A6-4FB4-4A25-8F9E-A427E01713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544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74B-9211-41CD-887A-6BD5555590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37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EF0-0CF3-418A-AE0C-CCE4E2EC82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92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2FDE-4B2C-42A8-8C67-325151EF64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91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C660-8A64-4147-9D65-E95CFFF5BE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25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A225-B9F5-43C5-AF57-A06B7FDAFC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63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CEA7-1724-4AC4-B790-1F1BC25030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35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D71C-6389-46AA-8350-C21B1BFB4B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0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397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FD76-E14D-45EE-8BB4-AF3BA500E6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16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F3D1-8B90-42E5-AAAF-59C1FAD549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58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00C6-5C8D-4492-A97A-0CA47840BD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36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F2A6-4FB4-4A25-8F9E-A427E01713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593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74B-9211-41CD-887A-6BD5555590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14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EF0-0CF3-418A-AE0C-CCE4E2EC82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39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2FDE-4B2C-42A8-8C67-325151EF64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19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C660-8A64-4147-9D65-E95CFFF5BE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01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A225-B9F5-43C5-AF57-A06B7FDAFC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7380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CEA7-1724-4AC4-B790-1F1BC25030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2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50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D71C-6389-46AA-8350-C21B1BFB4B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77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FD76-E14D-45EE-8BB4-AF3BA500E6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1724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F3D1-8B90-42E5-AAAF-59C1FAD549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180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00C6-5C8D-4492-A97A-0CA47840BD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35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F2A6-4FB4-4A25-8F9E-A427E01713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627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74B-9211-41CD-887A-6BD5555590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259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EF0-0CF3-418A-AE0C-CCE4E2EC82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271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2FDE-4B2C-42A8-8C67-325151EF64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93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C660-8A64-4147-9D65-E95CFFF5BE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9310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A225-B9F5-43C5-AF57-A06B7FDAFC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6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0222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CEA7-1724-4AC4-B790-1F1BC25030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794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D71C-6389-46AA-8350-C21B1BFB4B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435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FD76-E14D-45EE-8BB4-AF3BA500E6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2961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F3D1-8B90-42E5-AAAF-59C1FAD549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031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00C6-5C8D-4492-A97A-0CA47840BD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2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1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3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0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7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5E8D1-45FE-45E6-990B-E58F421D5C69}" type="datetimeFigureOut">
              <a:rPr lang="en-US" smtClean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BF684-1BAE-4F71-85B6-1DCA64E59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3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1A89F-BD22-4897-ACEC-2207C9A313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5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1A89F-BD22-4897-ACEC-2207C9A313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1A89F-BD22-4897-ACEC-2207C9A313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12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26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9 Test Review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look over it has important info!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22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6096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/>
              <a:t>The weight of a llama is an example of what kind of data?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Discrete		Continuous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39" y="1981200"/>
            <a:ext cx="2286000" cy="237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360506"/>
            <a:ext cx="1931987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88104" y="5315634"/>
            <a:ext cx="3288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You can only use the whole value!</a:t>
            </a:r>
          </a:p>
          <a:p>
            <a:r>
              <a:rPr lang="en-US" sz="2400" dirty="0">
                <a:solidFill>
                  <a:prstClr val="black"/>
                </a:solidFill>
              </a:rPr>
              <a:t>No fractions/decimals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60495" y="5315634"/>
            <a:ext cx="3288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All Numbers work!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5315634"/>
            <a:ext cx="0" cy="120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725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doni MT Black" panose="02070A03080606020203" pitchFamily="18" charset="0"/>
              </a:rPr>
              <a:t>Discrete</a:t>
            </a:r>
            <a:r>
              <a:rPr lang="en-US" dirty="0" smtClean="0"/>
              <a:t>   Vs   </a:t>
            </a:r>
            <a:r>
              <a:rPr lang="en-US" sz="6600" dirty="0" smtClean="0">
                <a:latin typeface="French Script MT" panose="03020402040607040605" pitchFamily="66" charset="0"/>
              </a:rPr>
              <a:t>Continuous</a:t>
            </a:r>
            <a:endParaRPr lang="en-US" sz="6600" dirty="0">
              <a:latin typeface="French Script MT" panose="03020402040607040605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Often will ask for the number of things that cannot be divided into parts (animals, people, objects)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Often will ask for terms of measurement (weight, length, height, time)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7526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76737"/>
            <a:ext cx="2523591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s://encrypted-tbn2.gstatic.com/images?q=tbn:ANd9GcSZtB7TAZRjNEkLTomajt6ryDyE1Oqhp2n8IsKvOebZo9fJLsHg8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83905"/>
            <a:ext cx="3133725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38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Choosing the Best Graph for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Choosing the right graph is important!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Both circle and bar graphs are best used to compare data in different groups or categories. Choose a circle graph if the groups form a whole and a bar graph if they do not.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67200"/>
            <a:ext cx="2906246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4" y="4331494"/>
            <a:ext cx="2428875" cy="230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94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Choosing the Best Graph for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Choose </a:t>
            </a:r>
            <a:r>
              <a:rPr lang="en-US" dirty="0"/>
              <a:t>a line graph if you want to show how a value changes over time, or the trends of data.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Choose </a:t>
            </a:r>
            <a:r>
              <a:rPr lang="en-US" dirty="0"/>
              <a:t>a line plot to organize a group of discrete values.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2552700"/>
            <a:ext cx="23812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5486400"/>
            <a:ext cx="30384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416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Graph Will You Choose?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30354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148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Graph Will You Choose?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30354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4419600" y="2624136"/>
            <a:ext cx="1905000" cy="225266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181599"/>
            <a:ext cx="8229600" cy="944563"/>
          </a:xfrm>
        </p:spPr>
        <p:txBody>
          <a:bodyPr/>
          <a:lstStyle/>
          <a:p>
            <a:r>
              <a:rPr lang="en-US" dirty="0" smtClean="0"/>
              <a:t>Line graphs show a trend/change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97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outlier in this set of data?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27440"/>
            <a:ext cx="7391400" cy="3763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9</a:t>
            </a:r>
          </a:p>
          <a:p>
            <a:pPr marL="514350" indent="-514350">
              <a:buAutoNum type="alphaUcPeriod"/>
            </a:pPr>
            <a:r>
              <a:rPr lang="en-US" dirty="0" smtClean="0"/>
              <a:t>31</a:t>
            </a:r>
          </a:p>
          <a:p>
            <a:pPr marL="514350" indent="-514350">
              <a:buAutoNum type="alphaUcPeriod"/>
            </a:pPr>
            <a:r>
              <a:rPr lang="en-US" dirty="0" smtClean="0"/>
              <a:t>59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3476625" cy="493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838200" y="3392774"/>
            <a:ext cx="1905000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366164" y="2286000"/>
            <a:ext cx="1411259" cy="4006338"/>
          </a:xfrm>
          <a:custGeom>
            <a:avLst/>
            <a:gdLst>
              <a:gd name="connsiteX0" fmla="*/ 325933 w 1411259"/>
              <a:gd name="connsiteY0" fmla="*/ 59107 h 4291967"/>
              <a:gd name="connsiteX1" fmla="*/ 655716 w 1411259"/>
              <a:gd name="connsiteY1" fmla="*/ 164038 h 4291967"/>
              <a:gd name="connsiteX2" fmla="*/ 1405225 w 1411259"/>
              <a:gd name="connsiteY2" fmla="*/ 1453192 h 4291967"/>
              <a:gd name="connsiteX3" fmla="*/ 206011 w 1411259"/>
              <a:gd name="connsiteY3" fmla="*/ 3057140 h 4291967"/>
              <a:gd name="connsiteX4" fmla="*/ 41120 w 1411259"/>
              <a:gd name="connsiteY4" fmla="*/ 3716707 h 4291967"/>
              <a:gd name="connsiteX5" fmla="*/ 655716 w 1411259"/>
              <a:gd name="connsiteY5" fmla="*/ 4256353 h 4291967"/>
              <a:gd name="connsiteX6" fmla="*/ 520805 w 1411259"/>
              <a:gd name="connsiteY6" fmla="*/ 4196392 h 429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1259" h="4291967">
                <a:moveTo>
                  <a:pt x="325933" y="59107"/>
                </a:moveTo>
                <a:cubicBezTo>
                  <a:pt x="400883" y="-4602"/>
                  <a:pt x="475834" y="-68310"/>
                  <a:pt x="655716" y="164038"/>
                </a:cubicBezTo>
                <a:cubicBezTo>
                  <a:pt x="835598" y="396386"/>
                  <a:pt x="1480176" y="971008"/>
                  <a:pt x="1405225" y="1453192"/>
                </a:cubicBezTo>
                <a:cubicBezTo>
                  <a:pt x="1330274" y="1935376"/>
                  <a:pt x="433362" y="2679888"/>
                  <a:pt x="206011" y="3057140"/>
                </a:cubicBezTo>
                <a:cubicBezTo>
                  <a:pt x="-21340" y="3434393"/>
                  <a:pt x="-33831" y="3516838"/>
                  <a:pt x="41120" y="3716707"/>
                </a:cubicBezTo>
                <a:cubicBezTo>
                  <a:pt x="116071" y="3916576"/>
                  <a:pt x="575769" y="4176406"/>
                  <a:pt x="655716" y="4256353"/>
                </a:cubicBezTo>
                <a:cubicBezTo>
                  <a:pt x="735663" y="4336300"/>
                  <a:pt x="628234" y="4266346"/>
                  <a:pt x="520805" y="41963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56"/>
          <a:stretch/>
        </p:blipFill>
        <p:spPr bwMode="auto">
          <a:xfrm>
            <a:off x="457200" y="4289168"/>
            <a:ext cx="4068460" cy="241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162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Outliers are pieces of data that stand with the rest of the data.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1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24324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207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values on the outside of the fences are the outliers.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1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24324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852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smallest number of boxes purchased?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810000" cy="40687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A. 0</a:t>
            </a:r>
          </a:p>
          <a:p>
            <a:pPr marL="0" indent="0">
              <a:buNone/>
            </a:pPr>
            <a:r>
              <a:rPr lang="en-US" sz="4000" dirty="0" smtClean="0"/>
              <a:t>B. 5</a:t>
            </a:r>
          </a:p>
          <a:p>
            <a:pPr marL="0" indent="0">
              <a:buNone/>
            </a:pPr>
            <a:r>
              <a:rPr lang="en-US" sz="4000" dirty="0" smtClean="0"/>
              <a:t>C. 45</a:t>
            </a:r>
          </a:p>
          <a:p>
            <a:pPr marL="0" indent="0">
              <a:buNone/>
            </a:pPr>
            <a:r>
              <a:rPr lang="en-US" sz="4000" dirty="0" smtClean="0"/>
              <a:t>D. 15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74199"/>
            <a:ext cx="4800600" cy="423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49902" y="3422754"/>
            <a:ext cx="1905000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653790" y="2473377"/>
            <a:ext cx="1104900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0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838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Hey diddle </a:t>
            </a:r>
            <a:r>
              <a:rPr lang="en-US" dirty="0" smtClean="0"/>
              <a:t>diddle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median’s the middle </a:t>
            </a:r>
          </a:p>
          <a:p>
            <a:pPr marL="0" indent="0">
              <a:buNone/>
            </a:pPr>
            <a:r>
              <a:rPr lang="en-US" dirty="0" smtClean="0"/>
              <a:t>You add and divide for the mean </a:t>
            </a:r>
          </a:p>
          <a:p>
            <a:pPr marL="0" indent="0">
              <a:buNone/>
            </a:pPr>
            <a:r>
              <a:rPr lang="en-US" dirty="0" smtClean="0"/>
              <a:t>The mode is the one that appeared the most And the range is the difference between.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833" y="3733800"/>
            <a:ext cx="27717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9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522"/>
            <a:ext cx="3581400" cy="630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834" y="274522"/>
            <a:ext cx="3767139" cy="630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6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one outlier will…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b="1" dirty="0" smtClean="0"/>
              <a:t>Affect the Mean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Affect the Mode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Have no affect on the data</a:t>
            </a:r>
          </a:p>
          <a:p>
            <a:pPr marL="514350" indent="-514350">
              <a:buAutoNum type="alphaUcPeriod"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Also changes the range and the median!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2203554"/>
            <a:ext cx="3962400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04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median on the box and whisker plot?</a:t>
            </a:r>
            <a:endParaRPr lang="en-US" dirty="0"/>
          </a:p>
        </p:txBody>
      </p:sp>
      <p:pic>
        <p:nvPicPr>
          <p:cNvPr id="4" name="Picture 2" descr="https://encrypted-tbn3.gstatic.com/images?q=tbn:ANd9GcRojhoRD-FdrblWFFCF2S3c_CmTC6Ntws54vtVp6b30ksnYYzV6aw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4591050" cy="177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1200" y="4043362"/>
            <a:ext cx="167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75</a:t>
            </a:r>
          </a:p>
          <a:p>
            <a:r>
              <a:rPr lang="en-US" sz="3600" dirty="0">
                <a:solidFill>
                  <a:prstClr val="black"/>
                </a:solidFill>
              </a:rPr>
              <a:t>80</a:t>
            </a:r>
          </a:p>
          <a:p>
            <a:r>
              <a:rPr lang="en-US" sz="3600" dirty="0">
                <a:solidFill>
                  <a:prstClr val="black"/>
                </a:solidFill>
              </a:rPr>
              <a:t>10</a:t>
            </a:r>
          </a:p>
          <a:p>
            <a:r>
              <a:rPr lang="en-US" sz="3600" dirty="0">
                <a:solidFill>
                  <a:prstClr val="black"/>
                </a:solidFill>
              </a:rPr>
              <a:t>92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077741"/>
            <a:ext cx="685800" cy="2239566"/>
          </a:xfrm>
          <a:prstGeom prst="rect">
            <a:avLst/>
          </a:prstGeom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06" y="4564112"/>
            <a:ext cx="1931987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own Arrow 2"/>
          <p:cNvSpPr/>
          <p:nvPr/>
        </p:nvSpPr>
        <p:spPr>
          <a:xfrm rot="10800000">
            <a:off x="5313386" y="3913524"/>
            <a:ext cx="533400" cy="13113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69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Interquartile Range for the box and whisker plot?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3886200"/>
            <a:ext cx="5638800" cy="278690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Q1 = 12		Q3=23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Q3 – Q1 = IQR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23 – 12 = 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4043362"/>
            <a:ext cx="167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18</a:t>
            </a:r>
          </a:p>
          <a:p>
            <a:r>
              <a:rPr lang="en-US" sz="3600" dirty="0">
                <a:solidFill>
                  <a:prstClr val="black"/>
                </a:solidFill>
              </a:rPr>
              <a:t>5</a:t>
            </a:r>
          </a:p>
          <a:p>
            <a:r>
              <a:rPr lang="en-US" sz="3600" dirty="0">
                <a:solidFill>
                  <a:prstClr val="black"/>
                </a:solidFill>
              </a:rPr>
              <a:t>14</a:t>
            </a:r>
          </a:p>
          <a:p>
            <a:r>
              <a:rPr lang="en-US" sz="3600" dirty="0">
                <a:solidFill>
                  <a:prstClr val="black"/>
                </a:solidFill>
              </a:rPr>
              <a:t>11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077741"/>
            <a:ext cx="685800" cy="2239566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4"/>
          <a:stretch/>
        </p:blipFill>
        <p:spPr bwMode="auto">
          <a:xfrm>
            <a:off x="1447800" y="2368446"/>
            <a:ext cx="6255632" cy="1332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06" y="5731157"/>
            <a:ext cx="1931987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 rot="11470525">
            <a:off x="6543077" y="3328500"/>
            <a:ext cx="381000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8527547">
            <a:off x="3609624" y="3380967"/>
            <a:ext cx="381000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25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9436"/>
            <a:ext cx="7772400" cy="1470025"/>
          </a:xfrm>
        </p:spPr>
        <p:txBody>
          <a:bodyPr/>
          <a:lstStyle/>
          <a:p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4, 9, 5, 6, 3, 2, 6 =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2, 3, 4, 5, 6, 6, 9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4038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Mean:  2+3+4+5+6+6+9 = 35/7 = 5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Median: 2, 3, 4, 5, 6, 6, 9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Mode: 2, 3, 4, 5, 6, 6, 9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Range: 9 – 2 = 7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203" y="228600"/>
            <a:ext cx="2106548" cy="217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https://encrypted-tbn0.gstatic.com/images?q=tbn:ANd9GcTjLdGAgXD3WotMEh3bc59eEkR209cX9pGYTJI4enavhkFnmYjLc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23848"/>
            <a:ext cx="22860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818150" y="3714438"/>
            <a:ext cx="3810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257800" y="3708192"/>
            <a:ext cx="3810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334685" y="3734426"/>
            <a:ext cx="381000" cy="2286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876800" y="3748791"/>
            <a:ext cx="381000" cy="2286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715685" y="3748791"/>
            <a:ext cx="381000" cy="2286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95800" y="3714438"/>
            <a:ext cx="381000" cy="2286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267200" y="4572000"/>
            <a:ext cx="800100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6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Most popular candy</a:t>
            </a:r>
            <a:r>
              <a:rPr lang="en-US" dirty="0"/>
              <a:t>? </a:t>
            </a:r>
            <a:r>
              <a:rPr lang="en-US" dirty="0" smtClean="0">
                <a:solidFill>
                  <a:srgbClr val="FF0000"/>
                </a:solidFill>
              </a:rPr>
              <a:t>Mode – Which candy repeated the most!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Wanting to know the different between the youngest and oldest person at the party? </a:t>
            </a:r>
            <a:r>
              <a:rPr lang="en-US" dirty="0" smtClean="0">
                <a:solidFill>
                  <a:srgbClr val="FF0000"/>
                </a:solidFill>
              </a:rPr>
              <a:t>Range- The oldest age minus the youngest 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grade you would earn on 4 math tests? </a:t>
            </a:r>
            <a:r>
              <a:rPr lang="en-US" dirty="0" smtClean="0">
                <a:solidFill>
                  <a:srgbClr val="FF0000"/>
                </a:solidFill>
              </a:rPr>
              <a:t>Mean- the average of your scores!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049" y="17489"/>
            <a:ext cx="1598951" cy="164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4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Circle graphs show the relationship to the whole!</a:t>
            </a:r>
            <a:endParaRPr lang="en-US" dirty="0"/>
          </a:p>
        </p:txBody>
      </p:sp>
      <p:pic>
        <p:nvPicPr>
          <p:cNvPr id="10242" name="Picture 2" descr="C:\Users\user\AppData\Local\Microsoft\Windows\Temporary Internet Files\Content.IE5\6V8ZL74E\MC90044203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0"/>
            <a:ext cx="2853428" cy="282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94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would be the missing percent?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67%</a:t>
            </a:r>
          </a:p>
          <a:p>
            <a:pPr marL="514350" indent="-514350">
              <a:buAutoNum type="alphaUcPeriod"/>
            </a:pPr>
            <a:r>
              <a:rPr lang="en-US" dirty="0" smtClean="0"/>
              <a:t>33%</a:t>
            </a:r>
          </a:p>
          <a:p>
            <a:pPr marL="514350" indent="-514350">
              <a:buAutoNum type="alphaUcPeriod"/>
            </a:pPr>
            <a:r>
              <a:rPr lang="en-US" dirty="0" smtClean="0"/>
              <a:t>100%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2+10+35+20= 67</a:t>
            </a:r>
          </a:p>
          <a:p>
            <a:pPr marL="0" indent="0">
              <a:buNone/>
            </a:pPr>
            <a:r>
              <a:rPr lang="en-US" dirty="0" smtClean="0"/>
              <a:t>100-67 = 33</a:t>
            </a:r>
          </a:p>
          <a:p>
            <a:pPr marL="0" indent="0">
              <a:buNone/>
            </a:pPr>
            <a:r>
              <a:rPr lang="en-US" dirty="0" smtClean="0"/>
              <a:t>33%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2400" y="2743200"/>
            <a:ext cx="1905000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81200"/>
            <a:ext cx="4575881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15000" y="424934"/>
            <a:ext cx="2478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REMEMBER out of 100%</a:t>
            </a:r>
          </a:p>
        </p:txBody>
      </p:sp>
    </p:spTree>
    <p:extLst>
      <p:ext uri="{BB962C8B-B14F-4D97-AF65-F5344CB8AC3E}">
        <p14:creationId xmlns:p14="http://schemas.microsoft.com/office/powerpoint/2010/main" val="274890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 Bar Graphs: Two sets of data!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448300" cy="384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675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1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21 people were surveyed and 5 answered cats were their pet.  What is the percent of people that like cats?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.238%</a:t>
            </a:r>
          </a:p>
          <a:p>
            <a:pPr marL="514350" indent="-514350">
              <a:buAutoNum type="alphaUcPeriod"/>
            </a:pPr>
            <a:r>
              <a:rPr lang="en-US" dirty="0" smtClean="0"/>
              <a:t>2.38%</a:t>
            </a:r>
          </a:p>
          <a:p>
            <a:pPr marL="514350" indent="-514350">
              <a:buAutoNum type="alphaUcPeriod"/>
            </a:pPr>
            <a:r>
              <a:rPr lang="en-US" dirty="0" smtClean="0"/>
              <a:t>23.8%</a:t>
            </a:r>
          </a:p>
          <a:p>
            <a:pPr marL="514350" indent="-514350">
              <a:buAutoNum type="alphaUcPeriod"/>
            </a:pPr>
            <a:r>
              <a:rPr lang="en-US" dirty="0" smtClean="0"/>
              <a:t>238%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723807" y="2590800"/>
            <a:ext cx="412003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5 ÷ 21 = .238</a:t>
            </a:r>
          </a:p>
          <a:p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dirty="0">
                <a:solidFill>
                  <a:prstClr val="black"/>
                </a:solidFill>
              </a:rPr>
              <a:t>.238 • 100 = 23.8%</a:t>
            </a:r>
          </a:p>
        </p:txBody>
      </p:sp>
      <p:sp>
        <p:nvSpPr>
          <p:cNvPr id="5" name="Oval 4"/>
          <p:cNvSpPr/>
          <p:nvPr/>
        </p:nvSpPr>
        <p:spPr>
          <a:xfrm>
            <a:off x="457200" y="3733800"/>
            <a:ext cx="1905000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59739" y="1676400"/>
                <a:ext cx="1020664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𝑁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739" y="1676400"/>
                <a:ext cx="1020664" cy="6165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86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 VS Histogram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74634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720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654</Words>
  <Application>Microsoft Office PowerPoint</Application>
  <PresentationFormat>On-screen Show (4:3)</PresentationFormat>
  <Paragraphs>151</Paragraphs>
  <Slides>23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Office Theme</vt:lpstr>
      <vt:lpstr>1_Office Theme</vt:lpstr>
      <vt:lpstr>2_Office Theme</vt:lpstr>
      <vt:lpstr>3_Office Theme</vt:lpstr>
      <vt:lpstr>Unit 9 Test Review look over it has important info!</vt:lpstr>
      <vt:lpstr>PowerPoint Presentation</vt:lpstr>
      <vt:lpstr>4, 9, 5, 6, 3, 2, 6 = 2, 3, 4, 5, 6, 6, 9</vt:lpstr>
      <vt:lpstr>What do you think? </vt:lpstr>
      <vt:lpstr>Remember</vt:lpstr>
      <vt:lpstr>PowerPoint Presentation</vt:lpstr>
      <vt:lpstr>Double Bar Graphs: Two sets of data!</vt:lpstr>
      <vt:lpstr>PowerPoint Presentation</vt:lpstr>
      <vt:lpstr>Bar Graph VS Histogram</vt:lpstr>
      <vt:lpstr>PowerPoint Presentation</vt:lpstr>
      <vt:lpstr>Discrete   Vs   Continuous</vt:lpstr>
      <vt:lpstr>Choosing the Best Graph for the Data</vt:lpstr>
      <vt:lpstr>Choosing the Best Graph for the Data</vt:lpstr>
      <vt:lpstr>Which Graph Will You Choose?</vt:lpstr>
      <vt:lpstr>Which Graph Will You Choose?</vt:lpstr>
      <vt:lpstr>What is the outlier in this set of data? </vt:lpstr>
      <vt:lpstr>Quick Check: </vt:lpstr>
      <vt:lpstr>QUICK CHECK</vt:lpstr>
      <vt:lpstr>What was the smallest number of boxes purchased?</vt:lpstr>
      <vt:lpstr>PowerPoint Presentation</vt:lpstr>
      <vt:lpstr>Adding one outlier will…</vt:lpstr>
      <vt:lpstr>What is the median on the box and whisker plot?</vt:lpstr>
      <vt:lpstr>What is the Interquartile Range for the box and whisker plot?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 test review from class  look over it has important info!</dc:title>
  <dc:creator>user</dc:creator>
  <cp:lastModifiedBy>user</cp:lastModifiedBy>
  <cp:revision>4</cp:revision>
  <dcterms:created xsi:type="dcterms:W3CDTF">2014-03-05T12:29:15Z</dcterms:created>
  <dcterms:modified xsi:type="dcterms:W3CDTF">2014-03-05T19:36:01Z</dcterms:modified>
</cp:coreProperties>
</file>