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58" r:id="rId3"/>
    <p:sldId id="259" r:id="rId4"/>
    <p:sldId id="264" r:id="rId5"/>
    <p:sldId id="265" r:id="rId6"/>
    <p:sldId id="269" r:id="rId7"/>
    <p:sldId id="260" r:id="rId8"/>
    <p:sldId id="261" r:id="rId9"/>
    <p:sldId id="268" r:id="rId10"/>
    <p:sldId id="262" r:id="rId11"/>
    <p:sldId id="263" r:id="rId12"/>
    <p:sldId id="274" r:id="rId13"/>
    <p:sldId id="275" r:id="rId14"/>
    <p:sldId id="276" r:id="rId15"/>
    <p:sldId id="277" r:id="rId16"/>
    <p:sldId id="278" r:id="rId17"/>
    <p:sldId id="282" r:id="rId18"/>
    <p:sldId id="279" r:id="rId19"/>
    <p:sldId id="280" r:id="rId20"/>
    <p:sldId id="281" r:id="rId21"/>
    <p:sldId id="270" r:id="rId22"/>
    <p:sldId id="273" r:id="rId23"/>
    <p:sldId id="272" r:id="rId24"/>
    <p:sldId id="283" r:id="rId25"/>
    <p:sldId id="285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72"/>
    </p:cViewPr>
  </p:sorterViewPr>
  <p:notesViewPr>
    <p:cSldViewPr>
      <p:cViewPr varScale="1">
        <p:scale>
          <a:sx n="87" d="100"/>
          <a:sy n="87" d="100"/>
        </p:scale>
        <p:origin x="-1902" y="-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37240-1452-4AB3-804A-52B0AEEEA29D}" type="datetimeFigureOut">
              <a:rPr lang="en-US" smtClean="0"/>
              <a:t>5/26/2014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D35A1-DBC2-4B27-AFF5-E92B75611F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66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38E02-95C2-461B-936F-8914B531595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128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7CAAF-902C-43E4-A99F-1BB71F7651D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694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82B6C-52D6-4C92-9A1E-A7FCFFB91D8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99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D67F9-F65A-456E-9DDD-3D6E831BBE9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85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D67F9-F65A-456E-9DDD-3D6E831BBE9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226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D67F9-F65A-456E-9DDD-3D6E831BBE9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377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D67F9-F65A-456E-9DDD-3D6E831BBE9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427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D67F9-F65A-456E-9DDD-3D6E831BBE9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445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D67F9-F65A-456E-9DDD-3D6E831BBE9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738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D67F9-F65A-456E-9DDD-3D6E831BBE9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250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Surface area because it is about the material needed to cover the surface.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D67F9-F65A-456E-9DDD-3D6E831BBE9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33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BE12E-8735-439F-880E-FC4796533BD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054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Volume</a:t>
            </a:r>
            <a:r>
              <a:rPr lang="en-US" baseline="0" dirty="0" smtClean="0"/>
              <a:t> </a:t>
            </a:r>
            <a:r>
              <a:rPr lang="en-US" dirty="0" smtClean="0"/>
              <a:t>because its</a:t>
            </a:r>
            <a:r>
              <a:rPr lang="en-US" baseline="0" dirty="0" smtClean="0"/>
              <a:t> about the amount of space inside the </a:t>
            </a:r>
            <a:r>
              <a:rPr lang="en-US" dirty="0" smtClean="0"/>
              <a:t>bucket</a:t>
            </a:r>
            <a:r>
              <a:rPr lang="en-US" baseline="0" dirty="0" smtClean="0"/>
              <a:t> to be filled.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D67F9-F65A-456E-9DDD-3D6E831BBE9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337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D67F9-F65A-456E-9DDD-3D6E831BBE9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5478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D67F9-F65A-456E-9DDD-3D6E831BBE9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785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D67F9-F65A-456E-9DDD-3D6E831BBE9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774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FB0CF-4DBF-4C4B-A456-154868C24CD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502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FB0CF-4DBF-4C4B-A456-154868C24CD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7987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A.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FB0CF-4DBF-4C4B-A456-154868C24CD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899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7CAAF-902C-43E4-A99F-1BB71F7651D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941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7CAAF-902C-43E4-A99F-1BB71F7651D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024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82B6C-52D6-4C92-9A1E-A7FCFFB91D8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03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D67F9-F65A-456E-9DDD-3D6E831BBE9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195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7CAAF-902C-43E4-A99F-1BB71F7651D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28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82B6C-52D6-4C92-9A1E-A7FCFFB91D8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99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D67F9-F65A-456E-9DDD-3D6E831BBE9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429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191B-E809-4919-A85E-7CAEEC96B156}" type="datetimeFigureOut">
              <a:rPr lang="en-US" smtClean="0"/>
              <a:t>5/26/2014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1D276E-77AD-434B-A84E-7F63D98DDAD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191B-E809-4919-A85E-7CAEEC96B156}" type="datetimeFigureOut">
              <a:rPr lang="en-US" smtClean="0"/>
              <a:t>5/26/2014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76E-77AD-434B-A84E-7F63D98DDAD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191B-E809-4919-A85E-7CAEEC96B156}" type="datetimeFigureOut">
              <a:rPr lang="en-US" smtClean="0"/>
              <a:t>5/26/2014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76E-77AD-434B-A84E-7F63D98DDAD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191B-E809-4919-A85E-7CAEEC96B156}" type="datetimeFigureOut">
              <a:rPr lang="en-US" smtClean="0"/>
              <a:t>5/26/2014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1D276E-77AD-434B-A84E-7F63D98DDAD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191B-E809-4919-A85E-7CAEEC96B156}" type="datetimeFigureOut">
              <a:rPr lang="en-US" smtClean="0"/>
              <a:t>5/26/2014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76E-77AD-434B-A84E-7F63D98DDAD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191B-E809-4919-A85E-7CAEEC96B156}" type="datetimeFigureOut">
              <a:rPr lang="en-US" smtClean="0"/>
              <a:t>5/26/2014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76E-77AD-434B-A84E-7F63D98DDAD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191B-E809-4919-A85E-7CAEEC96B156}" type="datetimeFigureOut">
              <a:rPr lang="en-US" smtClean="0"/>
              <a:t>5/26/2014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61D276E-77AD-434B-A84E-7F63D98DDAD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191B-E809-4919-A85E-7CAEEC96B156}" type="datetimeFigureOut">
              <a:rPr lang="en-US" smtClean="0"/>
              <a:t>5/26/2014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76E-77AD-434B-A84E-7F63D98DDAD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191B-E809-4919-A85E-7CAEEC96B156}" type="datetimeFigureOut">
              <a:rPr lang="en-US" smtClean="0"/>
              <a:t>5/26/2014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76E-77AD-434B-A84E-7F63D98DDAD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191B-E809-4919-A85E-7CAEEC96B156}" type="datetimeFigureOut">
              <a:rPr lang="en-US" smtClean="0"/>
              <a:t>5/26/2014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76E-77AD-434B-A84E-7F63D98DDAD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191B-E809-4919-A85E-7CAEEC96B156}" type="datetimeFigureOut">
              <a:rPr lang="en-US" smtClean="0"/>
              <a:t>5/26/2014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76E-77AD-434B-A84E-7F63D98DDAD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29191B-E809-4919-A85E-7CAEEC96B156}" type="datetimeFigureOut">
              <a:rPr lang="en-US" smtClean="0"/>
              <a:t>5/26/2014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1D276E-77AD-434B-A84E-7F63D98DDAD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458200" cy="1470025"/>
          </a:xfrm>
        </p:spPr>
        <p:txBody>
          <a:bodyPr/>
          <a:lstStyle/>
          <a:p>
            <a:pPr algn="ctr"/>
            <a:r>
              <a:rPr lang="en-US" dirty="0" smtClean="0"/>
              <a:t>Unit 13 </a:t>
            </a:r>
            <a:r>
              <a:rPr lang="en-US" dirty="0" smtClean="0"/>
              <a:t>Test</a:t>
            </a:r>
            <a:r>
              <a:rPr lang="en-US" sz="3600" dirty="0" smtClean="0"/>
              <a:t> Review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MacLacklin</a:t>
            </a:r>
          </a:p>
          <a:p>
            <a:r>
              <a:rPr lang="en-US" dirty="0" smtClean="0"/>
              <a:t>5/27/14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126" y="4095750"/>
            <a:ext cx="35242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8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V= L x W x </a:t>
            </a:r>
            <a:r>
              <a:rPr lang="en-US" dirty="0" smtClean="0"/>
              <a:t>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 =  5 </a:t>
            </a:r>
            <a:r>
              <a:rPr lang="en-US" dirty="0" smtClean="0"/>
              <a:t>x </a:t>
            </a:r>
            <a:r>
              <a:rPr lang="en-US" dirty="0"/>
              <a:t>3 </a:t>
            </a:r>
            <a:r>
              <a:rPr lang="en-US" dirty="0" smtClean="0"/>
              <a:t>x </a:t>
            </a:r>
            <a:r>
              <a:rPr lang="en-US" dirty="0"/>
              <a:t>4</a:t>
            </a:r>
          </a:p>
          <a:p>
            <a:pPr marL="0" indent="0">
              <a:buNone/>
            </a:pPr>
            <a:r>
              <a:rPr lang="en-US" dirty="0"/>
              <a:t>V = 15 </a:t>
            </a:r>
            <a:r>
              <a:rPr lang="en-US" dirty="0" smtClean="0"/>
              <a:t>x </a:t>
            </a:r>
            <a:r>
              <a:rPr lang="en-US" dirty="0"/>
              <a:t>4</a:t>
            </a:r>
          </a:p>
          <a:p>
            <a:pPr marL="0" indent="0">
              <a:buNone/>
            </a:pPr>
            <a:r>
              <a:rPr lang="en-US" dirty="0"/>
              <a:t>V = 60 </a:t>
            </a:r>
            <a:r>
              <a:rPr lang="en-US" dirty="0" smtClean="0"/>
              <a:t>cm cubed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19400"/>
            <a:ext cx="4295775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83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tx2"/>
                </a:solidFill>
              </a:rPr>
              <a:t>What is the Side </a:t>
            </a:r>
            <a:r>
              <a:rPr lang="en-US" sz="4000" dirty="0">
                <a:solidFill>
                  <a:schemeClr val="tx2"/>
                </a:solidFill>
              </a:rPr>
              <a:t>L</a:t>
            </a:r>
            <a:r>
              <a:rPr lang="en-US" sz="4000" dirty="0" smtClean="0">
                <a:solidFill>
                  <a:schemeClr val="tx2"/>
                </a:solidFill>
              </a:rPr>
              <a:t>ength???</a:t>
            </a:r>
            <a:endParaRPr lang="en-US" sz="4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572000" y="1752600"/>
                <a:ext cx="4571999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To find the volume of a cube, you cube the side length!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	</a:t>
                </a:r>
                <a:r>
                  <a:rPr lang="en-US" sz="3600" dirty="0" smtClean="0"/>
                  <a:t>Volume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                           </a:t>
                </a:r>
                <a:r>
                  <a:rPr lang="en-US" sz="3600" dirty="0" smtClean="0"/>
                  <a:t>27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 smtClean="0"/>
                  <a:t>		27 = </a:t>
                </a:r>
                <a:r>
                  <a:rPr lang="en-US" sz="3600" i="1" dirty="0" smtClean="0"/>
                  <a:t>s</a:t>
                </a:r>
                <a:r>
                  <a:rPr lang="en-US" sz="3600" dirty="0" smtClean="0"/>
                  <a:t> x s x </a:t>
                </a:r>
                <a:r>
                  <a:rPr lang="en-US" sz="3600" i="1" dirty="0" smtClean="0"/>
                  <a:t>s</a:t>
                </a:r>
              </a:p>
              <a:p>
                <a:r>
                  <a:rPr lang="en-US" sz="3600" i="1" dirty="0"/>
                  <a:t>	</a:t>
                </a:r>
                <a:r>
                  <a:rPr lang="en-US" sz="3600" dirty="0" smtClean="0"/>
                  <a:t>s </a:t>
                </a:r>
                <a:r>
                  <a:rPr lang="en-US" sz="3600" dirty="0"/>
                  <a:t>= 3 cm</a:t>
                </a:r>
              </a:p>
              <a:p>
                <a:endParaRPr lang="en-US" sz="3600" i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52600"/>
                <a:ext cx="4571999" cy="3970318"/>
              </a:xfrm>
              <a:prstGeom prst="rect">
                <a:avLst/>
              </a:prstGeom>
              <a:blipFill rotWithShape="1">
                <a:blip r:embed="rId3"/>
                <a:stretch>
                  <a:fillRect l="-2000" t="-1075" r="-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" y="1143000"/>
            <a:ext cx="4343399" cy="441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399314"/>
            <a:ext cx="1676400" cy="145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027003"/>
            <a:ext cx="457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cube root of 27?</a:t>
            </a:r>
            <a:endParaRPr lang="en-US" sz="2400" dirty="0"/>
          </a:p>
          <a:p>
            <a:r>
              <a:rPr lang="en-US" sz="2400" dirty="0" smtClean="0"/>
              <a:t>	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34712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Rectangular Prism 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C9A2-83B5-4BB6-9BD6-11ADCA506EE4}" type="slidenum">
              <a:rPr lang="en-US" smtClean="0"/>
              <a:t>12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2819400" cy="203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39" y="1828799"/>
            <a:ext cx="513588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971800" y="3200400"/>
            <a:ext cx="685800" cy="233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2686" y="5257800"/>
            <a:ext cx="74676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A net of a solid figure is a pattern of polygons that can be folded to form that solid figure. </a:t>
            </a:r>
            <a:r>
              <a:rPr lang="en-US" sz="2400" dirty="0" smtClean="0"/>
              <a:t>Think of unfolding a cardboard box, and then putting it back together!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044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Nets of solids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Nets are made </a:t>
            </a:r>
            <a:r>
              <a:rPr lang="en-US" dirty="0"/>
              <a:t>up of </a:t>
            </a:r>
            <a:r>
              <a:rPr lang="en-US" dirty="0" smtClean="0"/>
              <a:t>polygons (shapes). </a:t>
            </a:r>
            <a:r>
              <a:rPr lang="en-US" dirty="0"/>
              <a:t>Each polygon represents a </a:t>
            </a:r>
            <a:r>
              <a:rPr lang="en-US" dirty="0" smtClean="0"/>
              <a:t>face of </a:t>
            </a:r>
            <a:r>
              <a:rPr lang="en-US" dirty="0"/>
              <a:t>the solid </a:t>
            </a:r>
            <a:r>
              <a:rPr lang="en-US" dirty="0" smtClean="0"/>
              <a:t>shape that </a:t>
            </a:r>
            <a:r>
              <a:rPr lang="en-US" dirty="0"/>
              <a:t>the net represents. The number of polygons in a net equals the number of faces in the solid.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C9A2-83B5-4BB6-9BD6-11ADCA506EE4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19"/>
          <a:stretch/>
        </p:blipFill>
        <p:spPr bwMode="auto">
          <a:xfrm>
            <a:off x="2209800" y="3919536"/>
            <a:ext cx="4678180" cy="272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28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Draw a Net…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C9A2-83B5-4BB6-9BD6-11ADCA506EE4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First, how many sides should we have total?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Should they all be the same shape and size?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276599"/>
            <a:ext cx="3343711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84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93"/>
            <a:ext cx="8229600" cy="1143000"/>
          </a:xfrm>
        </p:spPr>
        <p:txBody>
          <a:bodyPr/>
          <a:lstStyle/>
          <a:p>
            <a:r>
              <a:rPr lang="en-US" dirty="0" smtClean="0"/>
              <a:t>Surface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total area of all of a solid’s </a:t>
            </a:r>
            <a:r>
              <a:rPr lang="en-US" dirty="0" smtClean="0"/>
              <a:t>faces</a:t>
            </a:r>
            <a:r>
              <a:rPr lang="en-US" dirty="0"/>
              <a:t>. Think of painting all the faces of a box. The paint covers the surface area of the box</a:t>
            </a:r>
            <a:r>
              <a:rPr lang="en-US" dirty="0" smtClean="0"/>
              <a:t>.  Surface area is always labeled as units squared.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You can use nets to help you find surface area.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C9A2-83B5-4BB6-9BD6-11ADCA506EE4}" type="slidenum">
              <a:rPr lang="en-US" smtClean="0"/>
              <a:t>15</a:t>
            </a:fld>
            <a:endParaRPr lang="en-US" dirty="0"/>
          </a:p>
        </p:txBody>
      </p:sp>
      <p:pic>
        <p:nvPicPr>
          <p:cNvPr id="2050" name="Picture 2" descr="http://www.mathvillage.info/sites/default/files/VolSA/surface_set1/surface_files/image004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8"/>
          <a:stretch/>
        </p:blipFill>
        <p:spPr bwMode="auto">
          <a:xfrm>
            <a:off x="2895600" y="4173322"/>
            <a:ext cx="2838450" cy="247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2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for Finding Surface Area </a:t>
            </a:r>
            <a:r>
              <a:rPr lang="en-US" dirty="0" smtClean="0"/>
              <a:t>of </a:t>
            </a:r>
            <a:r>
              <a:rPr lang="en-US" dirty="0" smtClean="0"/>
              <a:t>a Solid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8472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Draw the net.</a:t>
            </a:r>
          </a:p>
          <a:p>
            <a:pPr marL="514350" indent="-514350">
              <a:buAutoNum type="arabicPeriod"/>
            </a:pPr>
            <a:r>
              <a:rPr lang="en-US" dirty="0" smtClean="0"/>
              <a:t>Find </a:t>
            </a:r>
            <a:r>
              <a:rPr lang="en-US" dirty="0"/>
              <a:t>the area of each polygon of the </a:t>
            </a:r>
            <a:r>
              <a:rPr lang="en-US" dirty="0" smtClean="0"/>
              <a:t>net</a:t>
            </a:r>
            <a:r>
              <a:rPr lang="en-US" dirty="0" smtClean="0"/>
              <a:t>.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n-US" sz="2000" dirty="0" smtClean="0"/>
              <a:t>A = L x W</a:t>
            </a:r>
            <a:endParaRPr lang="en-US" sz="2000" dirty="0" smtClean="0"/>
          </a:p>
          <a:p>
            <a:pPr marL="514350" indent="-514350">
              <a:buAutoNum type="arabicPeriod"/>
            </a:pPr>
            <a:r>
              <a:rPr lang="en-US" dirty="0" smtClean="0"/>
              <a:t>Calculate </a:t>
            </a:r>
            <a:r>
              <a:rPr lang="en-US" dirty="0"/>
              <a:t>the total of these areas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C9A2-83B5-4BB6-9BD6-11ADCA506EE4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81400"/>
            <a:ext cx="5741276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72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Area: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C9A2-83B5-4BB6-9BD6-11ADCA506EE4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Because a cube has 6 congruent (equal) faces, we can just find the area of one, and multiply!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= L x W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= 4 </a:t>
            </a:r>
            <a:r>
              <a:rPr lang="en-US" dirty="0"/>
              <a:t>x 4 = </a:t>
            </a:r>
            <a:r>
              <a:rPr lang="en-US" dirty="0" smtClean="0"/>
              <a:t>16 </a:t>
            </a:r>
          </a:p>
          <a:p>
            <a:pPr marL="0" indent="0">
              <a:buNone/>
            </a:pPr>
            <a:r>
              <a:rPr lang="en-US" sz="2000" dirty="0" smtClean="0"/>
              <a:t>Each </a:t>
            </a:r>
            <a:r>
              <a:rPr lang="en-US" sz="2000" dirty="0"/>
              <a:t>of the six faces has an area of 16 </a:t>
            </a:r>
            <a:r>
              <a:rPr lang="en-US" sz="2000" dirty="0" err="1"/>
              <a:t>cm²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>
              <a:buNone/>
            </a:pPr>
            <a:r>
              <a:rPr lang="en-US" dirty="0"/>
              <a:t>6 squares,    16 x 6 = 96 </a:t>
            </a:r>
          </a:p>
          <a:p>
            <a:pPr marL="0" indent="0">
              <a:buNone/>
            </a:pPr>
            <a:r>
              <a:rPr lang="en-US" sz="2400" b="1" dirty="0"/>
              <a:t>So the total </a:t>
            </a:r>
            <a:r>
              <a:rPr lang="en-US" sz="3600" b="1" dirty="0" smtClean="0"/>
              <a:t>Surface Area </a:t>
            </a:r>
            <a:r>
              <a:rPr lang="en-US" sz="2400" b="1" dirty="0"/>
              <a:t>is 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3600" b="1" dirty="0" smtClean="0"/>
              <a:t>96 </a:t>
            </a:r>
            <a:r>
              <a:rPr lang="en-US" sz="3600" b="1" dirty="0" err="1"/>
              <a:t>cm²</a:t>
            </a:r>
            <a:r>
              <a:rPr lang="en-US" sz="3600" b="1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27"/>
          <a:stretch/>
        </p:blipFill>
        <p:spPr bwMode="auto">
          <a:xfrm>
            <a:off x="5410200" y="2667000"/>
            <a:ext cx="365010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64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Surface Area </a:t>
            </a:r>
            <a:r>
              <a:rPr lang="en-US" dirty="0" smtClean="0"/>
              <a:t>vs </a:t>
            </a:r>
            <a:r>
              <a:rPr lang="en-US" dirty="0" smtClean="0">
                <a:solidFill>
                  <a:srgbClr val="0070C0"/>
                </a:solidFill>
              </a:rPr>
              <a:t>Volume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Surface area is the total area of all the surfaces of a solid. </a:t>
            </a:r>
            <a:r>
              <a:rPr lang="en-US" dirty="0">
                <a:solidFill>
                  <a:srgbClr val="0070C0"/>
                </a:solidFill>
              </a:rPr>
              <a:t>Volume is a measure of the amount of space that a solid occupies. 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When an everyday situation involves surface area, the discussion is often about  how much material is needed to cover a surface of a solid, such as the amount of paint needed to paint a box.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When </a:t>
            </a:r>
            <a:r>
              <a:rPr lang="en-US" dirty="0">
                <a:solidFill>
                  <a:srgbClr val="0070C0"/>
                </a:solidFill>
              </a:rPr>
              <a:t>an everyday situation involves volume, the discussion is about how much space is inside a solid, such as the available space in a box.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C9A2-83B5-4BB6-9BD6-11ADCA506EE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0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C9A2-83B5-4BB6-9BD6-11ADCA506EE4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9101" y="3429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Surface Area 	</a:t>
            </a:r>
            <a:r>
              <a:rPr lang="en-US" dirty="0" smtClean="0"/>
              <a:t>OR 		</a:t>
            </a:r>
            <a:r>
              <a:rPr lang="en-US" dirty="0" smtClean="0">
                <a:solidFill>
                  <a:srgbClr val="0070C0"/>
                </a:solidFill>
              </a:rPr>
              <a:t>Volume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1" y="755302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Miss Smith is wrapping a gift for Mrs. Oakes baby shower!  She needs to figure out how much paper she will need to cover the box.</a:t>
            </a:r>
            <a:endParaRPr lang="en-US" sz="2800" dirty="0"/>
          </a:p>
        </p:txBody>
      </p:sp>
      <p:pic>
        <p:nvPicPr>
          <p:cNvPr id="3074" name="Picture 2" descr="C:\Users\user\AppData\Local\Microsoft\Windows\Temporary Internet Files\Content.IE5\E799XJLV\MC900439584[2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953000"/>
            <a:ext cx="2482541" cy="210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AppData\Local\Microsoft\Windows\Temporary Internet Files\Content.IE5\48WR0EX3\MC900441310[3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196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AppData\Local\Microsoft\Windows\Temporary Internet Files\Content.IE5\WGHQBS9U\MC900434863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653" y="1447800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64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524000"/>
            <a:ext cx="540769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324" y="4267200"/>
            <a:ext cx="5401982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13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C9A2-83B5-4BB6-9BD6-11ADCA506EE4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2868" y="914400"/>
            <a:ext cx="7303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Mrs. Johnson needs to buy a bucket to fill with water for her horse.  She needs </a:t>
            </a:r>
            <a:r>
              <a:rPr lang="en-US" sz="2400" dirty="0" smtClean="0"/>
              <a:t>to make </a:t>
            </a:r>
            <a:r>
              <a:rPr lang="en-US" sz="2400" dirty="0"/>
              <a:t>sure that the bucket is big enough to hold enough water for a whole day.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9101" y="35122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Surface Area 	</a:t>
            </a:r>
            <a:r>
              <a:rPr lang="en-US" dirty="0" smtClean="0"/>
              <a:t>OR 		</a:t>
            </a:r>
            <a:r>
              <a:rPr lang="en-US" dirty="0" smtClean="0">
                <a:solidFill>
                  <a:srgbClr val="0070C0"/>
                </a:solidFill>
              </a:rPr>
              <a:t>Volume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2" descr="C:\Users\user\AppData\Local\Microsoft\Windows\Temporary Internet Files\Content.IE5\E799XJLV\MC900439584[2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07628"/>
            <a:ext cx="2482541" cy="210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AppData\Local\Microsoft\Windows\Temporary Internet Files\Content.IE5\48WR0EX3\MC900441310[3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74228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AppData\Local\Microsoft\Windows\Temporary Internet Files\Content.IE5\6YLDNZ5T\MC90041737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5749"/>
            <a:ext cx="2763034" cy="235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AppData\Local\Microsoft\Windows\Temporary Internet Files\Content.IE5\3DSW62GB\MC90037015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39" y="2286000"/>
            <a:ext cx="1482242" cy="15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8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Triangular Prism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C9A2-83B5-4BB6-9BD6-11ADCA506EE4}" type="slidenum">
              <a:rPr lang="en-US" smtClean="0"/>
              <a:t>21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3" y="1600200"/>
            <a:ext cx="911651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7251" r="35519" b="3256"/>
          <a:stretch/>
        </p:blipFill>
        <p:spPr bwMode="auto">
          <a:xfrm>
            <a:off x="3851067" y="5012646"/>
            <a:ext cx="1993692" cy="162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84"/>
          <a:stretch/>
        </p:blipFill>
        <p:spPr bwMode="auto">
          <a:xfrm>
            <a:off x="1752600" y="2680741"/>
            <a:ext cx="1921239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914899"/>
            <a:ext cx="1838358" cy="171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s://encrypted-tbn1.gstatic.com/images?q=tbn:ANd9GcTBR_A-zpS6Sn-vPbwdysAKZ7mlnVbnilUiqhOHXPHzb3UV6FYrw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22" y="4914898"/>
            <a:ext cx="19431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40767"/>
            <a:ext cx="20764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57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Triangular Prisms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05040"/>
            <a:ext cx="8534400" cy="5486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Triangle faces are equilateral: </a:t>
            </a:r>
          </a:p>
          <a:p>
            <a:pPr marL="0" indent="0">
              <a:buNone/>
            </a:pPr>
            <a:r>
              <a:rPr lang="en-US" dirty="0" smtClean="0"/>
              <a:t>    all 3 rectangular faces </a:t>
            </a:r>
          </a:p>
          <a:p>
            <a:pPr marL="0" indent="0">
              <a:buNone/>
            </a:pPr>
            <a:r>
              <a:rPr lang="en-US" dirty="0" smtClean="0"/>
              <a:t>    are congruent.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Triangle faces are isosceles: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2 of the rectangular            </a:t>
            </a:r>
          </a:p>
          <a:p>
            <a:pPr marL="0" indent="0">
              <a:buNone/>
            </a:pPr>
            <a:r>
              <a:rPr lang="en-US" dirty="0" smtClean="0"/>
              <a:t>					faces are congruent.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Triangle faces are scalene triangles: </a:t>
            </a:r>
          </a:p>
          <a:p>
            <a:pPr marL="0" indent="0">
              <a:buNone/>
            </a:pPr>
            <a:r>
              <a:rPr lang="en-US" dirty="0" smtClean="0"/>
              <a:t>    no </a:t>
            </a:r>
            <a:r>
              <a:rPr lang="en-US" dirty="0"/>
              <a:t>congruent </a:t>
            </a:r>
            <a:r>
              <a:rPr lang="en-US" dirty="0" smtClean="0"/>
              <a:t>rectangular faces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C9A2-83B5-4BB6-9BD6-11ADCA506EE4}" type="slidenum">
              <a:rPr lang="en-US" smtClean="0"/>
              <a:t>22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1" t="27825" r="6715"/>
          <a:stretch/>
        </p:blipFill>
        <p:spPr bwMode="auto">
          <a:xfrm>
            <a:off x="5334000" y="1332992"/>
            <a:ext cx="2264609" cy="180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t="26230"/>
          <a:stretch/>
        </p:blipFill>
        <p:spPr bwMode="auto">
          <a:xfrm>
            <a:off x="1219200" y="3429000"/>
            <a:ext cx="2440742" cy="189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4" t="27445" r="14836"/>
          <a:stretch/>
        </p:blipFill>
        <p:spPr bwMode="auto">
          <a:xfrm>
            <a:off x="6447566" y="5119141"/>
            <a:ext cx="1933732" cy="177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97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work some more with </a:t>
            </a:r>
            <a:br>
              <a:rPr lang="en-US" dirty="0" smtClean="0"/>
            </a:br>
            <a:r>
              <a:rPr lang="en-US" dirty="0" smtClean="0">
                <a:latin typeface="Engravers MT" panose="02090707080505020304" pitchFamily="18" charset="0"/>
              </a:rPr>
              <a:t>Triangular Prisms!</a:t>
            </a:r>
            <a:endParaRPr lang="en-US" dirty="0">
              <a:latin typeface="Engravers MT" panose="0209070708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19351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triangular prism has 2 congruent triangular bases and 3 rectangular faces.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rectangular faces may or may not be congruent, so you have to study each triangular prism </a:t>
            </a:r>
            <a:r>
              <a:rPr lang="en-US" dirty="0" smtClean="0"/>
              <a:t>carefully!!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C9A2-83B5-4BB6-9BD6-11ADCA506EE4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7251" r="35519" b="3256"/>
          <a:stretch/>
        </p:blipFill>
        <p:spPr bwMode="auto">
          <a:xfrm>
            <a:off x="5257800" y="2010497"/>
            <a:ext cx="1993692" cy="162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84"/>
          <a:stretch/>
        </p:blipFill>
        <p:spPr bwMode="auto">
          <a:xfrm>
            <a:off x="1828800" y="1889227"/>
            <a:ext cx="1921239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9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scale?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5"/>
          <a:stretch/>
        </p:blipFill>
        <p:spPr bwMode="auto">
          <a:xfrm>
            <a:off x="304800" y="1676400"/>
            <a:ext cx="8621730" cy="368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34909"/>
            <a:ext cx="4295775" cy="260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20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Scale?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38735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86200" y="324297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 in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3581400"/>
            <a:ext cx="381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04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95400" y="1447800"/>
            <a:ext cx="7239000" cy="1143000"/>
          </a:xfrm>
        </p:spPr>
        <p:txBody>
          <a:bodyPr/>
          <a:lstStyle/>
          <a:p>
            <a:r>
              <a:rPr lang="en-US" dirty="0" smtClean="0"/>
              <a:t>What would be the scale?</a:t>
            </a:r>
            <a:endParaRPr lang="en-US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98"/>
          <a:stretch/>
        </p:blipFill>
        <p:spPr bwMode="auto">
          <a:xfrm>
            <a:off x="609600" y="2999509"/>
            <a:ext cx="374045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9022" y="4862004"/>
            <a:ext cx="5115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4 </a:t>
            </a:r>
            <a:r>
              <a:rPr lang="en-US" sz="1100" dirty="0" smtClean="0"/>
              <a:t>yd</a:t>
            </a:r>
            <a:endParaRPr lang="en-US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3173556"/>
            <a:ext cx="622033" cy="2031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3173556"/>
            <a:ext cx="1676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3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4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5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6545406"/>
                  </p:ext>
                </p:extLst>
              </p:nvPr>
            </p:nvGraphicFramePr>
            <p:xfrm>
              <a:off x="381000" y="1066800"/>
              <a:ext cx="8229600" cy="5410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/>
                    <a:gridCol w="2743200"/>
                    <a:gridCol w="2743200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Exponential form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Expanded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Standard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838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2 squared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2 x 2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l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4 cubed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4 x 4 x 4</a:t>
                          </a:r>
                        </a:p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64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447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l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3 cubed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3 x 3 x 3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447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6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l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6 squared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6 x 6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36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6545406"/>
                  </p:ext>
                </p:extLst>
              </p:nvPr>
            </p:nvGraphicFramePr>
            <p:xfrm>
              <a:off x="381000" y="1066800"/>
              <a:ext cx="8229600" cy="5410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/>
                    <a:gridCol w="2743200"/>
                    <a:gridCol w="2743200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Exponential form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Expanded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Standard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22" t="-78667" r="-200000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2 x 2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22" t="-178667" r="-200000" b="-3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4 x 4 x 4</a:t>
                          </a:r>
                        </a:p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64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447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22" t="-176371" r="-200000" b="-1004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3 x 3 x 3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447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22" t="-275210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6 x 6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36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4941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968" y="3810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Common Cubes and Cube Roots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16514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44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Practice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229600" cy="510540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e>
                    </m:rad>
                    <m:r>
                      <a:rPr lang="en-US" b="0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	2</a:t>
                </a:r>
              </a:p>
              <a:p>
                <a:pPr marL="514350" indent="-51435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b="0" i="1" smtClean="0">
                            <a:latin typeface="Cambria Math"/>
                          </a:rPr>
                          <m:t>64</m:t>
                        </m:r>
                      </m:e>
                    </m:rad>
                  </m:oMath>
                </a14:m>
                <a:r>
                  <a:rPr lang="en-US" b="0" dirty="0" smtClean="0"/>
                  <a:t> = </a:t>
                </a:r>
                <a:r>
                  <a:rPr lang="en-US" dirty="0"/>
                  <a:t>	4</a:t>
                </a:r>
                <a:endParaRPr lang="en-US" b="0" dirty="0" smtClean="0"/>
              </a:p>
              <a:p>
                <a:pPr marL="514350" indent="-51435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b="0" i="1" smtClean="0">
                            <a:latin typeface="Cambria Math"/>
                          </a:rPr>
                          <m:t>1000</m:t>
                        </m:r>
                      </m:e>
                    </m:rad>
                  </m:oMath>
                </a14:m>
                <a:r>
                  <a:rPr lang="en-US" b="0" dirty="0" smtClean="0"/>
                  <a:t> = </a:t>
                </a:r>
                <a:r>
                  <a:rPr lang="en-US" dirty="0"/>
                  <a:t>	</a:t>
                </a:r>
                <a:r>
                  <a:rPr lang="en-US" dirty="0" smtClean="0"/>
                  <a:t>10</a:t>
                </a:r>
                <a:endParaRPr lang="en-US" b="0" dirty="0" smtClean="0"/>
              </a:p>
              <a:p>
                <a:pPr marL="514350" indent="-51435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b="0" i="1" smtClean="0">
                            <a:latin typeface="Cambria Math"/>
                          </a:rPr>
                          <m:t>216</m:t>
                        </m:r>
                      </m:e>
                    </m:rad>
                  </m:oMath>
                </a14:m>
                <a:r>
                  <a:rPr lang="en-US" b="0" dirty="0" smtClean="0"/>
                  <a:t> = </a:t>
                </a:r>
                <a:r>
                  <a:rPr lang="en-US" dirty="0"/>
                  <a:t>	</a:t>
                </a:r>
                <a:r>
                  <a:rPr lang="en-US" dirty="0" smtClean="0"/>
                  <a:t>6</a:t>
                </a:r>
                <a:endParaRPr lang="en-US" b="0" dirty="0" smtClean="0"/>
              </a:p>
              <a:p>
                <a:pPr marL="514350" indent="-514350">
                  <a:lnSpc>
                    <a:spcPct val="150000"/>
                  </a:lnSpc>
                  <a:buAutoNum type="arabicParenR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229600" cy="51054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78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C9A2-83B5-4BB6-9BD6-11ADCA506EE4}" type="slidenum">
              <a:rPr lang="en-US" smtClean="0"/>
              <a:t>6</a:t>
            </a:fld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2" r="68600"/>
          <a:stretch/>
        </p:blipFill>
        <p:spPr bwMode="auto">
          <a:xfrm>
            <a:off x="2057400" y="2560038"/>
            <a:ext cx="1866275" cy="165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49" y="1530246"/>
            <a:ext cx="733890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6" t="18247" r="34846" b="7730"/>
          <a:stretch/>
        </p:blipFill>
        <p:spPr bwMode="auto">
          <a:xfrm>
            <a:off x="3276600" y="5051918"/>
            <a:ext cx="1618938" cy="145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60" t="9757"/>
          <a:stretch/>
        </p:blipFill>
        <p:spPr bwMode="auto">
          <a:xfrm>
            <a:off x="7162800" y="4892024"/>
            <a:ext cx="1743856" cy="177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365432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02382"/>
            <a:ext cx="1905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26195"/>
            <a:ext cx="22383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04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600" dirty="0" smtClean="0"/>
              <a:t>The </a:t>
            </a:r>
            <a:r>
              <a:rPr lang="en-US" sz="2600" dirty="0"/>
              <a:t>amount of 3-dimensional space an object </a:t>
            </a:r>
            <a:r>
              <a:rPr lang="en-US" sz="2600" dirty="0" smtClean="0"/>
              <a:t>occupies also called Capacity.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			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 algn="ctr">
              <a:buNone/>
            </a:pPr>
            <a:r>
              <a:rPr lang="en-US" sz="2600" dirty="0" smtClean="0"/>
              <a:t>Volume =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0070C0"/>
                </a:solidFill>
              </a:rPr>
              <a:t>Length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x</a:t>
            </a:r>
            <a:r>
              <a:rPr lang="en-US" sz="2600" dirty="0" smtClean="0">
                <a:solidFill>
                  <a:srgbClr val="00B050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Width</a:t>
            </a:r>
            <a:r>
              <a:rPr lang="en-US" sz="2600" dirty="0" smtClean="0">
                <a:solidFill>
                  <a:srgbClr val="00B050"/>
                </a:solidFill>
              </a:rPr>
              <a:t> </a:t>
            </a:r>
            <a:r>
              <a:rPr lang="en-US" sz="2600" dirty="0" smtClean="0"/>
              <a:t>x </a:t>
            </a:r>
            <a:r>
              <a:rPr lang="en-US" sz="2600" dirty="0" smtClean="0">
                <a:solidFill>
                  <a:srgbClr val="FFFF00"/>
                </a:solidFill>
              </a:rPr>
              <a:t>Height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 algn="ctr">
              <a:buNone/>
            </a:pPr>
            <a:r>
              <a:rPr lang="en-US" sz="2600" dirty="0"/>
              <a:t/>
            </a:r>
            <a:br>
              <a:rPr lang="en-US" sz="2600" dirty="0"/>
            </a:b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Volume: 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287" y="2819400"/>
            <a:ext cx="2967037" cy="197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26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3665"/>
            <a:ext cx="4814887" cy="443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814887" y="1752600"/>
                <a:ext cx="4329112" cy="3600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To find the volume of a cube, you cube the side length!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	</a:t>
                </a:r>
                <a:r>
                  <a:rPr lang="en-US" sz="3600" dirty="0" smtClean="0"/>
                  <a:t>Volume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/>
                  <a:t>	V = 4 cubed</a:t>
                </a:r>
              </a:p>
              <a:p>
                <a:r>
                  <a:rPr lang="en-US" sz="2400" dirty="0" smtClean="0"/>
                  <a:t>	V </a:t>
                </a:r>
                <a:r>
                  <a:rPr lang="en-US" sz="2400" dirty="0"/>
                  <a:t>= 4 x 4 x 4</a:t>
                </a:r>
              </a:p>
              <a:p>
                <a:r>
                  <a:rPr lang="en-US" sz="2400" dirty="0" smtClean="0"/>
                  <a:t>	V </a:t>
                </a:r>
                <a:r>
                  <a:rPr lang="en-US" sz="2400" dirty="0"/>
                  <a:t>= 64 cm cubed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887" y="1752600"/>
                <a:ext cx="4329112" cy="3600986"/>
              </a:xfrm>
              <a:prstGeom prst="rect">
                <a:avLst/>
              </a:prstGeom>
              <a:blipFill rotWithShape="1">
                <a:blip r:embed="rId4"/>
                <a:stretch>
                  <a:fillRect l="-2254" t="-1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07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Rectangular Prism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C9A2-83B5-4BB6-9BD6-11ADCA506EE4}" type="slidenum">
              <a:rPr lang="en-US" smtClean="0"/>
              <a:t>9</a:t>
            </a:fld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30607"/>
            <a:ext cx="17811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8" t="33166" b="8080"/>
          <a:stretch/>
        </p:blipFill>
        <p:spPr bwMode="auto">
          <a:xfrm>
            <a:off x="609600" y="3828503"/>
            <a:ext cx="1881734" cy="125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168" y="3048000"/>
            <a:ext cx="2286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5" r="50000"/>
          <a:stretch/>
        </p:blipFill>
        <p:spPr bwMode="auto">
          <a:xfrm>
            <a:off x="1828800" y="5201587"/>
            <a:ext cx="2090737" cy="168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51500"/>
            <a:ext cx="1631155" cy="171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6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</TotalTime>
  <Words>620</Words>
  <Application>Microsoft Office PowerPoint</Application>
  <PresentationFormat>On-screen Show (4:3)</PresentationFormat>
  <Paragraphs>174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Trek</vt:lpstr>
      <vt:lpstr>Unit 13 Test Review</vt:lpstr>
      <vt:lpstr>PowerPoint Presentation</vt:lpstr>
      <vt:lpstr>PowerPoint Presentation</vt:lpstr>
      <vt:lpstr>Common Cubes and Cube Roots</vt:lpstr>
      <vt:lpstr>Practice</vt:lpstr>
      <vt:lpstr>Cube</vt:lpstr>
      <vt:lpstr>Volume: </vt:lpstr>
      <vt:lpstr>PowerPoint Presentation</vt:lpstr>
      <vt:lpstr>Rectangular Prism</vt:lpstr>
      <vt:lpstr>PowerPoint Presentation</vt:lpstr>
      <vt:lpstr>PowerPoint Presentation</vt:lpstr>
      <vt:lpstr>Rectangular Prism Net</vt:lpstr>
      <vt:lpstr>Nets of solids</vt:lpstr>
      <vt:lpstr>Let’s Draw a Net…</vt:lpstr>
      <vt:lpstr>Surface Area</vt:lpstr>
      <vt:lpstr>Steps for Finding Surface Area of a Solid</vt:lpstr>
      <vt:lpstr>Surface Area: Review</vt:lpstr>
      <vt:lpstr>Surface Area vs Volume</vt:lpstr>
      <vt:lpstr>Surface Area  OR   Volume</vt:lpstr>
      <vt:lpstr>PowerPoint Presentation</vt:lpstr>
      <vt:lpstr>Triangular Prism</vt:lpstr>
      <vt:lpstr>Triangular Prisms</vt:lpstr>
      <vt:lpstr>Let’s work some more with  Triangular Prisms!</vt:lpstr>
      <vt:lpstr>What is the scale?</vt:lpstr>
      <vt:lpstr>What is the Scale?</vt:lpstr>
      <vt:lpstr>What would be the scale?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13 Lessons 1-3 Review &amp; Quiz</dc:title>
  <dc:creator>TMacLacklin</dc:creator>
  <cp:lastModifiedBy>TMacLacklin</cp:lastModifiedBy>
  <cp:revision>23</cp:revision>
  <dcterms:created xsi:type="dcterms:W3CDTF">2014-05-26T20:17:15Z</dcterms:created>
  <dcterms:modified xsi:type="dcterms:W3CDTF">2014-05-26T21:18:28Z</dcterms:modified>
</cp:coreProperties>
</file>