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68" r:id="rId3"/>
    <p:sldId id="269" r:id="rId4"/>
    <p:sldId id="270" r:id="rId5"/>
    <p:sldId id="272" r:id="rId6"/>
    <p:sldId id="275" r:id="rId7"/>
    <p:sldId id="273" r:id="rId8"/>
    <p:sldId id="276" r:id="rId9"/>
    <p:sldId id="277" r:id="rId10"/>
    <p:sldId id="278" r:id="rId11"/>
    <p:sldId id="279" r:id="rId12"/>
    <p:sldId id="280" r:id="rId13"/>
    <p:sldId id="281" r:id="rId14"/>
    <p:sldId id="257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78" y="-12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4" d="100"/>
          <a:sy n="84" d="100"/>
        </p:scale>
        <p:origin x="-108" y="-7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0A83F6-D72D-468E-B407-CCA14A082277}" type="datetimeFigureOut">
              <a:rPr lang="en-US" smtClean="0"/>
              <a:t>5/19/2014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338E02-95C2-461B-936F-8914B53159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7340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my.questbase.com/take.aspx?pin=2856-0925-3938" TargetMode="External"/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38E02-95C2-461B-936F-8914B531595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12864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2</a:t>
            </a:r>
          </a:p>
          <a:p>
            <a:r>
              <a:rPr lang="en-US" dirty="0" smtClean="0"/>
              <a:t>4</a:t>
            </a:r>
          </a:p>
          <a:p>
            <a:r>
              <a:rPr lang="en-US" dirty="0" smtClean="0"/>
              <a:t>10</a:t>
            </a:r>
          </a:p>
          <a:p>
            <a:r>
              <a:rPr lang="en-US" dirty="0" smtClean="0"/>
              <a:t>6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482B6C-52D6-4C92-9A1E-A7FCFFB91D8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60372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If a prism has rectangular bases, it is called a rectangular prism. </a:t>
            </a:r>
          </a:p>
          <a:p>
            <a:r>
              <a:rPr lang="en-US" dirty="0" smtClean="0"/>
              <a:t>If a prism has triangular bases, it is called a triangular prism. </a:t>
            </a:r>
          </a:p>
          <a:p>
            <a:r>
              <a:rPr lang="en-US" dirty="0" smtClean="0"/>
              <a:t>If a prism has bases that are pentagons, it is called a pentagonal prism…you get the idea!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5E6F40-0161-4C8E-891A-0D32F147EF20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00287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You can use the formula </a:t>
            </a:r>
            <a:r>
              <a:rPr lang="en-US" i="1" dirty="0" smtClean="0"/>
              <a:t>V</a:t>
            </a:r>
            <a:r>
              <a:rPr lang="en-US" dirty="0" smtClean="0"/>
              <a:t> = </a:t>
            </a:r>
            <a:r>
              <a:rPr lang="en-US" i="1" dirty="0" smtClean="0"/>
              <a:t>Bh</a:t>
            </a:r>
            <a:r>
              <a:rPr lang="en-US" dirty="0" smtClean="0"/>
              <a:t> to find the volume of </a:t>
            </a:r>
            <a:r>
              <a:rPr lang="en-US" b="1" dirty="0" smtClean="0">
                <a:effectLst/>
              </a:rPr>
              <a:t>any</a:t>
            </a:r>
            <a:r>
              <a:rPr lang="en-US" dirty="0" smtClean="0"/>
              <a:t> prism; therefore, you can use it to find the volume of triangular prisms. </a:t>
            </a:r>
          </a:p>
          <a:p>
            <a:r>
              <a:rPr lang="en-US" dirty="0" smtClean="0"/>
              <a:t>You just have to remember that bases of a triangular prism are not rectangles. </a:t>
            </a:r>
          </a:p>
          <a:p>
            <a:r>
              <a:rPr lang="en-US" dirty="0" smtClean="0"/>
              <a:t>They are triangles. </a:t>
            </a:r>
          </a:p>
          <a:p>
            <a:r>
              <a:rPr lang="en-US" dirty="0" smtClean="0"/>
              <a:t>You must use the formula for area of a triangle to find the area of the base, </a:t>
            </a:r>
            <a:r>
              <a:rPr lang="en-US" i="1" dirty="0" smtClean="0"/>
              <a:t>B</a:t>
            </a:r>
            <a:r>
              <a:rPr lang="en-US" dirty="0" smtClean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5E6F40-0161-4C8E-891A-0D32F147EF20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65149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 = 2 x 7 / 2</a:t>
            </a:r>
          </a:p>
          <a:p>
            <a:r>
              <a:rPr lang="en-US" dirty="0" smtClean="0"/>
              <a:t>B =  14 / 2</a:t>
            </a:r>
          </a:p>
          <a:p>
            <a:r>
              <a:rPr lang="en-US" dirty="0" smtClean="0"/>
              <a:t>B =  7 cm squared</a:t>
            </a:r>
          </a:p>
          <a:p>
            <a:endParaRPr lang="en-US" dirty="0"/>
          </a:p>
          <a:p>
            <a:r>
              <a:rPr lang="en-US" dirty="0" smtClean="0"/>
              <a:t>V = 7 x 14</a:t>
            </a:r>
          </a:p>
          <a:p>
            <a:r>
              <a:rPr lang="en-US" dirty="0" smtClean="0"/>
              <a:t>V =  98 cm cubed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5E6F40-0161-4C8E-891A-0D32F147EF20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65369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sz="3200" dirty="0">
                <a:hlinkClick r:id="rId3"/>
              </a:rPr>
              <a:t>http://</a:t>
            </a:r>
            <a:r>
              <a:rPr lang="en-US" sz="3200" dirty="0" err="1" smtClean="0">
                <a:hlinkClick r:id="rId3"/>
              </a:rPr>
              <a:t>my.questbase.com</a:t>
            </a:r>
            <a:r>
              <a:rPr lang="en-US" sz="3200" dirty="0" smtClean="0">
                <a:hlinkClick r:id="rId3"/>
              </a:rPr>
              <a:t>/</a:t>
            </a:r>
            <a:r>
              <a:rPr lang="en-US" sz="3200" dirty="0" err="1" smtClean="0">
                <a:hlinkClick r:id="rId3"/>
              </a:rPr>
              <a:t>take.aspx?pin</a:t>
            </a:r>
            <a:r>
              <a:rPr lang="en-US" sz="3200" dirty="0" smtClean="0">
                <a:hlinkClick r:id="rId3"/>
              </a:rPr>
              <a:t>=2856-0925-3938</a:t>
            </a:r>
            <a:endParaRPr lang="en-US" sz="3200" dirty="0" smtClean="0"/>
          </a:p>
          <a:p>
            <a:pPr>
              <a:defRPr/>
            </a:pPr>
            <a:endParaRPr lang="en-US" sz="320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38E02-95C2-461B-936F-8914B5315951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85534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Ask students for more examples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FBE12E-8735-439F-880E-FC4796533BDA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70542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7CAAF-902C-43E4-A99F-1BB71F7651D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466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dirty="0">
                <a:solidFill>
                  <a:srgbClr val="FF0000"/>
                </a:solidFill>
              </a:rPr>
              <a:t>*TAKE </a:t>
            </a:r>
            <a:r>
              <a:rPr lang="en-US" sz="2000" dirty="0" smtClean="0">
                <a:solidFill>
                  <a:srgbClr val="FF0000"/>
                </a:solidFill>
              </a:rPr>
              <a:t>ATTENDANCE</a:t>
            </a:r>
          </a:p>
          <a:p>
            <a:endParaRPr lang="en-US" sz="2000" dirty="0">
              <a:solidFill>
                <a:srgbClr val="FF0000"/>
              </a:solidFill>
            </a:endParaRPr>
          </a:p>
          <a:p>
            <a:r>
              <a:rPr lang="en-US" dirty="0" smtClean="0"/>
              <a:t>4 * 4 * 4 = 64</a:t>
            </a:r>
          </a:p>
          <a:p>
            <a:endParaRPr lang="en-US" dirty="0"/>
          </a:p>
          <a:p>
            <a:r>
              <a:rPr lang="en-US" dirty="0" smtClean="0"/>
              <a:t>3 * 3 * 3 = 27</a:t>
            </a:r>
          </a:p>
          <a:p>
            <a:endParaRPr lang="en-US" dirty="0"/>
          </a:p>
          <a:p>
            <a:r>
              <a:rPr lang="en-US" dirty="0" smtClean="0"/>
              <a:t>6 * 6 = 36</a:t>
            </a:r>
          </a:p>
          <a:p>
            <a:endParaRPr lang="en-US" sz="2000" dirty="0">
              <a:solidFill>
                <a:srgbClr val="FF0000"/>
              </a:solidFill>
            </a:endParaRPr>
          </a:p>
          <a:p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7CAAF-902C-43E4-A99F-1BB71F7651D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9413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7CAAF-902C-43E4-A99F-1BB71F7651D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2286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V = 4 cubed</a:t>
            </a:r>
          </a:p>
          <a:p>
            <a:r>
              <a:rPr lang="en-US" dirty="0" smtClean="0"/>
              <a:t>V = 4 x 4 x 4</a:t>
            </a:r>
          </a:p>
          <a:p>
            <a:r>
              <a:rPr lang="en-US" dirty="0" smtClean="0"/>
              <a:t>V = 64 cm cubed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482B6C-52D6-4C92-9A1E-A7FCFFB91D8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6996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V =  5 * 3 * 4</a:t>
            </a:r>
          </a:p>
          <a:p>
            <a:r>
              <a:rPr lang="en-US" dirty="0" smtClean="0"/>
              <a:t>V = 15 * 4</a:t>
            </a:r>
          </a:p>
          <a:p>
            <a:r>
              <a:rPr lang="en-US" dirty="0" smtClean="0"/>
              <a:t>V = 60 cm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7CAAF-902C-43E4-A99F-1BB71F7651D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69474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 = 3 cm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482B6C-52D6-4C92-9A1E-A7FCFFB91D8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69963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7CAAF-902C-43E4-A99F-1BB71F7651D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0245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0BA6981A-3FDE-447D-928F-7233B1407615}" type="datetimeFigureOut">
              <a:rPr lang="en-US" smtClean="0"/>
              <a:t>5/19/2014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D744A908-BF09-422A-9951-261F9D7CC7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6981A-3FDE-447D-928F-7233B1407615}" type="datetimeFigureOut">
              <a:rPr lang="en-US" smtClean="0"/>
              <a:t>5/19/2014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4A908-BF09-422A-9951-261F9D7CC7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6981A-3FDE-447D-928F-7233B1407615}" type="datetimeFigureOut">
              <a:rPr lang="en-US" smtClean="0"/>
              <a:t>5/19/2014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4A908-BF09-422A-9951-261F9D7CC7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6981A-3FDE-447D-928F-7233B1407615}" type="datetimeFigureOut">
              <a:rPr lang="en-US" smtClean="0"/>
              <a:t>5/19/2014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4A908-BF09-422A-9951-261F9D7CC7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6981A-3FDE-447D-928F-7233B1407615}" type="datetimeFigureOut">
              <a:rPr lang="en-US" smtClean="0"/>
              <a:t>5/19/2014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4A908-BF09-422A-9951-261F9D7CC7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6981A-3FDE-447D-928F-7233B1407615}" type="datetimeFigureOut">
              <a:rPr lang="en-US" smtClean="0"/>
              <a:t>5/19/2014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4A908-BF09-422A-9951-261F9D7CC7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BA6981A-3FDE-447D-928F-7233B1407615}" type="datetimeFigureOut">
              <a:rPr lang="en-US" smtClean="0"/>
              <a:t>5/19/2014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744A908-BF09-422A-9951-261F9D7CC798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0BA6981A-3FDE-447D-928F-7233B1407615}" type="datetimeFigureOut">
              <a:rPr lang="en-US" smtClean="0"/>
              <a:t>5/19/2014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D744A908-BF09-422A-9951-261F9D7CC7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6981A-3FDE-447D-928F-7233B1407615}" type="datetimeFigureOut">
              <a:rPr lang="en-US" smtClean="0"/>
              <a:t>5/19/2014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4A908-BF09-422A-9951-261F9D7CC7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6981A-3FDE-447D-928F-7233B1407615}" type="datetimeFigureOut">
              <a:rPr lang="en-US" smtClean="0"/>
              <a:t>5/19/2014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4A908-BF09-422A-9951-261F9D7CC7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6981A-3FDE-447D-928F-7233B1407615}" type="datetimeFigureOut">
              <a:rPr lang="en-US" smtClean="0"/>
              <a:t>5/19/2014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4A908-BF09-422A-9951-261F9D7CC7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0BA6981A-3FDE-447D-928F-7233B1407615}" type="datetimeFigureOut">
              <a:rPr lang="en-US" smtClean="0"/>
              <a:t>5/19/2014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D744A908-BF09-422A-9951-261F9D7CC79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my.questbase.com/take.aspx?pin=2856-0925-3938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838200"/>
            <a:ext cx="8458200" cy="1470025"/>
          </a:xfrm>
        </p:spPr>
        <p:txBody>
          <a:bodyPr/>
          <a:lstStyle/>
          <a:p>
            <a:pPr algn="ctr"/>
            <a:r>
              <a:rPr lang="en-US" dirty="0" smtClean="0"/>
              <a:t>Unit 13 </a:t>
            </a:r>
            <a:r>
              <a:rPr lang="en-US" sz="3600" dirty="0" smtClean="0"/>
              <a:t>Lessons 1-3 Review &amp; Quiz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Mrs. MacLacklin</a:t>
            </a:r>
          </a:p>
          <a:p>
            <a:r>
              <a:rPr lang="en-US" dirty="0" smtClean="0"/>
              <a:t>5/19/14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1126" y="4095750"/>
            <a:ext cx="3524250" cy="2762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991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90600"/>
          </a:xfrm>
        </p:spPr>
        <p:txBody>
          <a:bodyPr/>
          <a:lstStyle/>
          <a:p>
            <a:pPr algn="ctr"/>
            <a:r>
              <a:rPr lang="en-US" dirty="0" smtClean="0"/>
              <a:t>Practice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81000" y="1600200"/>
                <a:ext cx="8229600" cy="5105400"/>
              </a:xfrm>
            </p:spPr>
            <p:txBody>
              <a:bodyPr/>
              <a:lstStyle/>
              <a:p>
                <a:pPr marL="514350" indent="-514350">
                  <a:lnSpc>
                    <a:spcPct val="150000"/>
                  </a:lnSpc>
                  <a:buAutoNum type="arabicParenR"/>
                </a:pPr>
                <a14:m>
                  <m:oMath xmlns:m="http://schemas.openxmlformats.org/officeDocument/2006/math">
                    <m:rad>
                      <m:radPr>
                        <m:ctrlPr>
                          <a:rPr lang="en-US" i="1" smtClean="0">
                            <a:latin typeface="Cambria Math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en-US" b="0" i="1" smtClean="0">
                            <a:latin typeface="Cambria Math"/>
                          </a:rPr>
                          <m:t>3</m:t>
                        </m:r>
                      </m:deg>
                      <m:e>
                        <m:r>
                          <a:rPr lang="en-US" b="0" i="1" smtClean="0">
                            <a:latin typeface="Cambria Math"/>
                          </a:rPr>
                          <m:t>8</m:t>
                        </m:r>
                      </m:e>
                    </m:rad>
                    <m:r>
                      <a:rPr lang="en-US" b="0" i="0" smtClean="0">
                        <a:latin typeface="Cambria Math"/>
                      </a:rPr>
                      <m:t>=</m:t>
                    </m:r>
                  </m:oMath>
                </a14:m>
                <a:r>
                  <a:rPr lang="en-US" b="0" dirty="0" smtClean="0"/>
                  <a:t> _______</a:t>
                </a:r>
              </a:p>
              <a:p>
                <a:pPr marL="514350" indent="-514350">
                  <a:lnSpc>
                    <a:spcPct val="150000"/>
                  </a:lnSpc>
                  <a:buAutoNum type="arabicParenR"/>
                </a:pPr>
                <a:endParaRPr lang="en-US" dirty="0"/>
              </a:p>
              <a:p>
                <a:pPr marL="514350" indent="-514350">
                  <a:lnSpc>
                    <a:spcPct val="150000"/>
                  </a:lnSpc>
                  <a:buAutoNum type="arabicParenR"/>
                </a:pPr>
                <a14:m>
                  <m:oMath xmlns:m="http://schemas.openxmlformats.org/officeDocument/2006/math">
                    <m:rad>
                      <m:radPr>
                        <m:ctrlPr>
                          <a:rPr lang="en-US" b="0" i="1" smtClean="0">
                            <a:latin typeface="Cambria Math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en-US" b="0" i="1" smtClean="0">
                            <a:latin typeface="Cambria Math"/>
                          </a:rPr>
                          <m:t>3</m:t>
                        </m:r>
                      </m:deg>
                      <m:e>
                        <m:r>
                          <a:rPr lang="en-US" b="0" i="1" smtClean="0">
                            <a:latin typeface="Cambria Math"/>
                          </a:rPr>
                          <m:t>64</m:t>
                        </m:r>
                      </m:e>
                    </m:rad>
                  </m:oMath>
                </a14:m>
                <a:r>
                  <a:rPr lang="en-US" b="0" dirty="0" smtClean="0"/>
                  <a:t> = _______</a:t>
                </a:r>
              </a:p>
              <a:p>
                <a:pPr marL="514350" indent="-514350">
                  <a:lnSpc>
                    <a:spcPct val="150000"/>
                  </a:lnSpc>
                  <a:buAutoNum type="arabicParenR"/>
                </a:pPr>
                <a:endParaRPr lang="en-US" dirty="0"/>
              </a:p>
              <a:p>
                <a:pPr marL="514350" indent="-514350">
                  <a:lnSpc>
                    <a:spcPct val="150000"/>
                  </a:lnSpc>
                  <a:buAutoNum type="arabicParenR"/>
                </a:pPr>
                <a14:m>
                  <m:oMath xmlns:m="http://schemas.openxmlformats.org/officeDocument/2006/math">
                    <m:rad>
                      <m:radPr>
                        <m:ctrlPr>
                          <a:rPr lang="en-US" b="0" i="1" smtClean="0">
                            <a:latin typeface="Cambria Math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en-US" b="0" i="1" smtClean="0">
                            <a:latin typeface="Cambria Math"/>
                          </a:rPr>
                          <m:t>3</m:t>
                        </m:r>
                      </m:deg>
                      <m:e>
                        <m:r>
                          <a:rPr lang="en-US" b="0" i="1" smtClean="0">
                            <a:latin typeface="Cambria Math"/>
                          </a:rPr>
                          <m:t>1000</m:t>
                        </m:r>
                      </m:e>
                    </m:rad>
                  </m:oMath>
                </a14:m>
                <a:r>
                  <a:rPr lang="en-US" b="0" dirty="0" smtClean="0"/>
                  <a:t> = ______</a:t>
                </a:r>
              </a:p>
              <a:p>
                <a:pPr marL="514350" indent="-514350">
                  <a:lnSpc>
                    <a:spcPct val="150000"/>
                  </a:lnSpc>
                  <a:buAutoNum type="arabicParenR"/>
                </a:pPr>
                <a:endParaRPr lang="en-US" dirty="0"/>
              </a:p>
              <a:p>
                <a:pPr marL="514350" indent="-514350">
                  <a:lnSpc>
                    <a:spcPct val="150000"/>
                  </a:lnSpc>
                  <a:buAutoNum type="arabicParenR"/>
                </a:pPr>
                <a14:m>
                  <m:oMath xmlns:m="http://schemas.openxmlformats.org/officeDocument/2006/math">
                    <m:rad>
                      <m:radPr>
                        <m:ctrlPr>
                          <a:rPr lang="en-US" b="0" i="1" smtClean="0">
                            <a:latin typeface="Cambria Math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en-US" b="0" i="1" smtClean="0">
                            <a:latin typeface="Cambria Math"/>
                          </a:rPr>
                          <m:t>3</m:t>
                        </m:r>
                      </m:deg>
                      <m:e>
                        <m:r>
                          <a:rPr lang="en-US" b="0" i="1" smtClean="0">
                            <a:latin typeface="Cambria Math"/>
                          </a:rPr>
                          <m:t>216</m:t>
                        </m:r>
                      </m:e>
                    </m:rad>
                  </m:oMath>
                </a14:m>
                <a:r>
                  <a:rPr lang="en-US" b="0" dirty="0" smtClean="0"/>
                  <a:t> = _______</a:t>
                </a:r>
              </a:p>
              <a:p>
                <a:pPr marL="514350" indent="-514350">
                  <a:lnSpc>
                    <a:spcPct val="150000"/>
                  </a:lnSpc>
                  <a:buAutoNum type="arabicParenR"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81000" y="1600200"/>
                <a:ext cx="8229600" cy="5105400"/>
              </a:xfr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4876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33400"/>
            <a:ext cx="8458200" cy="1143000"/>
          </a:xfrm>
        </p:spPr>
        <p:txBody>
          <a:bodyPr>
            <a:normAutofit/>
          </a:bodyPr>
          <a:lstStyle/>
          <a:p>
            <a:r>
              <a:rPr lang="en-US" u="sng" dirty="0" smtClean="0"/>
              <a:t>Rectangular and Triangular Prisms</a:t>
            </a:r>
            <a:r>
              <a:rPr lang="en-US" u="sng" dirty="0" smtClean="0"/>
              <a:t>: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5521812" y="4398476"/>
            <a:ext cx="2195512" cy="27235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9176" y="1642404"/>
            <a:ext cx="1944789" cy="27648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47859" y="5281612"/>
            <a:ext cx="5070987" cy="1447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US" dirty="0" smtClean="0"/>
              <a:t>Rectangular Prism</a:t>
            </a:r>
            <a:endParaRPr 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55437" y="2830228"/>
            <a:ext cx="4576916" cy="1545656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US" dirty="0" smtClean="0"/>
              <a:t>Triangular Prism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5075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7752" y="381000"/>
            <a:ext cx="7772400" cy="1143000"/>
          </a:xfrm>
        </p:spPr>
        <p:txBody>
          <a:bodyPr/>
          <a:lstStyle/>
          <a:p>
            <a:r>
              <a:rPr lang="en-US" dirty="0" smtClean="0"/>
              <a:t>Volume of a Triangular Prism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124" y="1371600"/>
            <a:ext cx="5257800" cy="495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3395" y="1752600"/>
            <a:ext cx="2356757" cy="10998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6156" y="3953259"/>
            <a:ext cx="3051237" cy="1338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72687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798" y="838200"/>
            <a:ext cx="861060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R"/>
            </a:pPr>
            <a:r>
              <a:rPr lang="en-US" sz="2400" dirty="0" smtClean="0"/>
              <a:t>Find the Base which is </a:t>
            </a:r>
            <a:r>
              <a:rPr lang="en-US" sz="2400" dirty="0" smtClean="0"/>
              <a:t>length x width </a:t>
            </a:r>
            <a:r>
              <a:rPr lang="en-US" sz="2400" dirty="0" smtClean="0"/>
              <a:t>(</a:t>
            </a:r>
            <a:r>
              <a:rPr lang="en-US" sz="2400" dirty="0" smtClean="0"/>
              <a:t>of the </a:t>
            </a:r>
            <a:r>
              <a:rPr lang="en-US" sz="2400" dirty="0" smtClean="0"/>
              <a:t>triangle) </a:t>
            </a:r>
            <a:r>
              <a:rPr lang="en-US" sz="2400" dirty="0" smtClean="0"/>
              <a:t>divided by 2</a:t>
            </a:r>
          </a:p>
          <a:p>
            <a:pPr marL="342900" indent="-342900">
              <a:buAutoNum type="arabicParenR"/>
            </a:pPr>
            <a:endParaRPr lang="en-US" sz="2400" dirty="0"/>
          </a:p>
          <a:p>
            <a:pPr marL="342900" indent="-342900">
              <a:buAutoNum type="arabicParenR"/>
            </a:pPr>
            <a:r>
              <a:rPr lang="en-US" sz="2400" dirty="0" smtClean="0"/>
              <a:t>Then multiply the Base x Height for the Volume</a:t>
            </a:r>
          </a:p>
          <a:p>
            <a:pPr marL="342900" indent="-342900">
              <a:buAutoNum type="arabicParenR"/>
            </a:pPr>
            <a:endParaRPr lang="en-US" sz="2400" dirty="0"/>
          </a:p>
          <a:p>
            <a:pPr marL="342900" indent="-342900">
              <a:buAutoNum type="arabicParenR"/>
            </a:pPr>
            <a:r>
              <a:rPr lang="en-US" sz="2400" dirty="0" smtClean="0"/>
              <a:t>There is your answer! Tada!</a:t>
            </a:r>
            <a:endParaRPr lang="en-US" sz="2400" dirty="0"/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2466814"/>
            <a:ext cx="2400300" cy="29821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5959390" y="5442466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</a:t>
            </a:r>
            <a:r>
              <a:rPr lang="en-US" dirty="0" smtClean="0"/>
              <a:t> cm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7810500" y="5257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7 cm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7810500" y="3588555"/>
            <a:ext cx="1104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14 cm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2999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066800"/>
          </a:xfrm>
        </p:spPr>
        <p:txBody>
          <a:bodyPr/>
          <a:lstStyle/>
          <a:p>
            <a:r>
              <a:rPr lang="en-US" dirty="0" smtClean="0"/>
              <a:t>Math Unit 13 Quiz: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876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App Share</a:t>
            </a:r>
          </a:p>
          <a:p>
            <a:r>
              <a:rPr lang="en-US" dirty="0" smtClean="0"/>
              <a:t>Name</a:t>
            </a:r>
          </a:p>
          <a:p>
            <a:r>
              <a:rPr lang="en-US" dirty="0" smtClean="0"/>
              <a:t>10 Questions</a:t>
            </a:r>
          </a:p>
          <a:p>
            <a:r>
              <a:rPr lang="en-US" dirty="0" smtClean="0"/>
              <a:t>Each question is worth 1 point,  quiz is worth 10 points</a:t>
            </a:r>
          </a:p>
          <a:p>
            <a:r>
              <a:rPr lang="en-US" dirty="0" smtClean="0"/>
              <a:t>Take your time &amp; do your best!</a:t>
            </a:r>
          </a:p>
          <a:p>
            <a:r>
              <a:rPr lang="en-US" dirty="0" smtClean="0"/>
              <a:t>Green Check when you are done</a:t>
            </a:r>
          </a:p>
          <a:p>
            <a:endParaRPr lang="en-US" dirty="0"/>
          </a:p>
          <a:p>
            <a:r>
              <a:rPr lang="en-US" dirty="0" smtClean="0"/>
              <a:t>LINK:</a:t>
            </a:r>
          </a:p>
          <a:p>
            <a:r>
              <a:rPr lang="en-US" dirty="0">
                <a:hlinkClick r:id="rId3"/>
              </a:rPr>
              <a:t>http://</a:t>
            </a:r>
            <a:r>
              <a:rPr lang="en-US" dirty="0" err="1" smtClean="0">
                <a:hlinkClick r:id="rId3"/>
              </a:rPr>
              <a:t>my.questbase.com</a:t>
            </a:r>
            <a:r>
              <a:rPr lang="en-US" dirty="0" smtClean="0">
                <a:hlinkClick r:id="rId3"/>
              </a:rPr>
              <a:t>/</a:t>
            </a:r>
            <a:r>
              <a:rPr lang="en-US" dirty="0" err="1" smtClean="0">
                <a:hlinkClick r:id="rId3"/>
              </a:rPr>
              <a:t>take.aspx?pin</a:t>
            </a:r>
            <a:r>
              <a:rPr lang="en-US" dirty="0" smtClean="0">
                <a:hlinkClick r:id="rId3"/>
              </a:rPr>
              <a:t>=2856-0925-3938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9740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599" y="1524000"/>
            <a:ext cx="5407695" cy="2233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2324" y="4267200"/>
            <a:ext cx="5401982" cy="2109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06624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229600" cy="4800599"/>
              </a:xfrm>
            </p:spPr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Any number to the second power is said to be squared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 smtClean="0"/>
                  <a:t>			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4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en-US" dirty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Any number to the 3</a:t>
                </a:r>
                <a:r>
                  <a:rPr lang="en-US" baseline="30000" dirty="0" smtClean="0"/>
                  <a:t>rd</a:t>
                </a:r>
                <a:r>
                  <a:rPr lang="en-US" dirty="0" smtClean="0"/>
                  <a:t> power is said to be cubed</a:t>
                </a:r>
              </a:p>
              <a:p>
                <a:pPr marL="0" indent="0">
                  <a:buNone/>
                </a:pPr>
                <a:r>
                  <a:rPr lang="en-US" dirty="0"/>
                  <a:t>	</a:t>
                </a:r>
                <a:r>
                  <a:rPr lang="en-US" dirty="0" smtClean="0"/>
                  <a:t>		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5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US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229600" cy="4800599"/>
              </a:xfrm>
              <a:blipFill rotWithShape="1">
                <a:blip r:embed="rId3"/>
                <a:stretch>
                  <a:fillRect l="-11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Squaring and Cubing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2932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Content Placeholder 3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837265934"/>
                  </p:ext>
                </p:extLst>
              </p:nvPr>
            </p:nvGraphicFramePr>
            <p:xfrm>
              <a:off x="381000" y="1066800"/>
              <a:ext cx="8229600" cy="54102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743200"/>
                    <a:gridCol w="2743200"/>
                    <a:gridCol w="2743200"/>
                  </a:tblGrid>
                  <a:tr h="685800">
                    <a:tc>
                      <a:txBody>
                        <a:bodyPr/>
                        <a:lstStyle/>
                        <a:p>
                          <a:r>
                            <a:rPr lang="en-US" dirty="0" smtClean="0">
                              <a:solidFill>
                                <a:schemeClr val="tx1"/>
                              </a:solidFill>
                            </a:rPr>
                            <a:t>Exponential form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>
                              <a:solidFill>
                                <a:schemeClr val="tx1"/>
                              </a:solidFill>
                            </a:rPr>
                            <a:t>Expanded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>
                              <a:solidFill>
                                <a:schemeClr val="tx1"/>
                              </a:solidFill>
                            </a:rPr>
                            <a:t>Standard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</a:tr>
                  <a:tr h="83820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US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dirty="0" smtClean="0">
                            <a:solidFill>
                              <a:schemeClr val="tx1"/>
                            </a:solidFill>
                          </a:endParaRPr>
                        </a:p>
                        <a:p>
                          <a:endParaRPr lang="en-US" dirty="0" smtClean="0">
                            <a:solidFill>
                              <a:schemeClr val="tx1"/>
                            </a:solidFill>
                          </a:endParaRPr>
                        </a:p>
                        <a:p>
                          <a:r>
                            <a:rPr lang="en-US" dirty="0" smtClean="0">
                              <a:solidFill>
                                <a:schemeClr val="tx1"/>
                              </a:solidFill>
                            </a:rPr>
                            <a:t>2 squared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>
                              <a:solidFill>
                                <a:schemeClr val="tx1"/>
                              </a:solidFill>
                            </a:rPr>
                            <a:t>2 x 2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>
                              <a:solidFill>
                                <a:schemeClr val="tx1"/>
                              </a:solidFill>
                            </a:rPr>
                            <a:t>4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</a:tr>
                  <a:tr h="91440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4</m:t>
                                    </m:r>
                                  </m:e>
                                  <m:sup>
                                    <m:r>
                                      <a:rPr lang="en-US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3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dirty="0" smtClean="0">
                            <a:solidFill>
                              <a:schemeClr val="tx1"/>
                            </a:solidFill>
                          </a:endParaRPr>
                        </a:p>
                        <a:p>
                          <a:pPr algn="ctr"/>
                          <a:endParaRPr lang="en-US" dirty="0" smtClean="0">
                            <a:solidFill>
                              <a:schemeClr val="tx1"/>
                            </a:solidFill>
                          </a:endParaRPr>
                        </a:p>
                        <a:p>
                          <a:pPr algn="l"/>
                          <a:r>
                            <a:rPr lang="en-US" dirty="0" smtClean="0">
                              <a:solidFill>
                                <a:schemeClr val="tx1"/>
                              </a:solidFill>
                            </a:rPr>
                            <a:t>4 cubed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</a:tr>
                  <a:tr h="144780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3</m:t>
                                    </m:r>
                                  </m:e>
                                  <m:sup>
                                    <m:r>
                                      <a:rPr lang="en-US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3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dirty="0" smtClean="0">
                            <a:solidFill>
                              <a:schemeClr val="tx1"/>
                            </a:solidFill>
                          </a:endParaRPr>
                        </a:p>
                        <a:p>
                          <a:pPr algn="ctr"/>
                          <a:endParaRPr lang="en-US" dirty="0" smtClean="0">
                            <a:solidFill>
                              <a:schemeClr val="tx1"/>
                            </a:solidFill>
                          </a:endParaRPr>
                        </a:p>
                        <a:p>
                          <a:pPr algn="l"/>
                          <a:r>
                            <a:rPr lang="en-US" dirty="0" smtClean="0">
                              <a:solidFill>
                                <a:schemeClr val="tx1"/>
                              </a:solidFill>
                            </a:rPr>
                            <a:t>3 cubed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</a:tr>
                  <a:tr h="1447800">
                    <a:tc>
                      <a:txBody>
                        <a:bodyPr/>
                        <a:lstStyle/>
                        <a:p>
                          <a:r>
                            <a:rPr lang="en-US" dirty="0" smtClean="0">
                              <a:solidFill>
                                <a:schemeClr val="tx1"/>
                              </a:solidFill>
                            </a:rPr>
                            <a:t>Class problem! </a:t>
                          </a:r>
                        </a:p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6</m:t>
                                    </m:r>
                                  </m:e>
                                  <m:sup>
                                    <m:r>
                                      <a:rPr lang="en-US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dirty="0" smtClean="0">
                            <a:solidFill>
                              <a:schemeClr val="tx1"/>
                            </a:solidFill>
                          </a:endParaRPr>
                        </a:p>
                        <a:p>
                          <a:pPr algn="ctr"/>
                          <a:endParaRPr lang="en-US" dirty="0" smtClean="0">
                            <a:solidFill>
                              <a:schemeClr val="tx1"/>
                            </a:solidFill>
                          </a:endParaRPr>
                        </a:p>
                        <a:p>
                          <a:pPr algn="l"/>
                          <a:r>
                            <a:rPr lang="en-US" dirty="0" smtClean="0">
                              <a:solidFill>
                                <a:schemeClr val="tx1"/>
                              </a:solidFill>
                            </a:rPr>
                            <a:t>6 squared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Content Placeholder 3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2983850689"/>
                  </p:ext>
                </p:extLst>
              </p:nvPr>
            </p:nvGraphicFramePr>
            <p:xfrm>
              <a:off x="381000" y="1066800"/>
              <a:ext cx="8229600" cy="54102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743200"/>
                    <a:gridCol w="2743200"/>
                    <a:gridCol w="2743200"/>
                  </a:tblGrid>
                  <a:tr h="685800">
                    <a:tc>
                      <a:txBody>
                        <a:bodyPr/>
                        <a:lstStyle/>
                        <a:p>
                          <a:r>
                            <a:rPr lang="en-US" dirty="0" smtClean="0">
                              <a:solidFill>
                                <a:schemeClr val="tx1"/>
                              </a:solidFill>
                            </a:rPr>
                            <a:t>Exponential form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>
                              <a:solidFill>
                                <a:schemeClr val="tx1"/>
                              </a:solidFill>
                            </a:rPr>
                            <a:t>Expanded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>
                              <a:solidFill>
                                <a:schemeClr val="tx1"/>
                              </a:solidFill>
                            </a:rPr>
                            <a:t>Standard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</a:tr>
                  <a:tr h="9144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3"/>
                          <a:stretch>
                            <a:fillRect l="-222" t="-78667" r="-200000" b="-416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>
                              <a:solidFill>
                                <a:schemeClr val="tx1"/>
                              </a:solidFill>
                            </a:rPr>
                            <a:t>2 x 2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>
                              <a:solidFill>
                                <a:schemeClr val="tx1"/>
                              </a:solidFill>
                            </a:rPr>
                            <a:t>4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</a:tr>
                  <a:tr h="9144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3"/>
                          <a:stretch>
                            <a:fillRect l="-222" t="-178667" r="-200000" b="-316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</a:tr>
                  <a:tr h="14478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3"/>
                          <a:stretch>
                            <a:fillRect l="-222" t="-176371" r="-200000" b="-10042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</a:tr>
                  <a:tr h="14478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3"/>
                          <a:stretch>
                            <a:fillRect l="-222" t="-275210" r="-2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696594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4864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2600" dirty="0" smtClean="0"/>
              <a:t>The </a:t>
            </a:r>
            <a:r>
              <a:rPr lang="en-US" sz="2600" dirty="0"/>
              <a:t>amount of 3-dimensional space an object </a:t>
            </a:r>
            <a:r>
              <a:rPr lang="en-US" sz="2600" dirty="0" smtClean="0"/>
              <a:t>occupies also called Capacity.</a:t>
            </a:r>
          </a:p>
          <a:p>
            <a:pPr marL="0" indent="0">
              <a:buNone/>
            </a:pPr>
            <a:endParaRPr lang="en-US" sz="2600" dirty="0"/>
          </a:p>
          <a:p>
            <a:pPr marL="0" indent="0">
              <a:buNone/>
            </a:pPr>
            <a:endParaRPr lang="en-US" sz="2600" dirty="0" smtClean="0"/>
          </a:p>
          <a:p>
            <a:pPr marL="0" indent="0">
              <a:buNone/>
            </a:pPr>
            <a:endParaRPr lang="en-US" sz="2600" dirty="0"/>
          </a:p>
          <a:p>
            <a:pPr marL="0" indent="0">
              <a:buNone/>
            </a:pPr>
            <a:endParaRPr lang="en-US" sz="2600" dirty="0" smtClean="0"/>
          </a:p>
          <a:p>
            <a:pPr marL="0" indent="0">
              <a:buNone/>
            </a:pPr>
            <a:endParaRPr lang="en-US" sz="2600" dirty="0" smtClean="0"/>
          </a:p>
          <a:p>
            <a:pPr marL="0" indent="0">
              <a:buNone/>
            </a:pPr>
            <a:endParaRPr lang="en-US" sz="2600" dirty="0"/>
          </a:p>
          <a:p>
            <a:pPr marL="0" indent="0">
              <a:buNone/>
            </a:pPr>
            <a:r>
              <a:rPr lang="en-US" sz="2600" dirty="0" smtClean="0"/>
              <a:t>			</a:t>
            </a:r>
          </a:p>
          <a:p>
            <a:pPr marL="0" indent="0">
              <a:buNone/>
            </a:pPr>
            <a:endParaRPr lang="en-US" sz="2600" dirty="0"/>
          </a:p>
          <a:p>
            <a:pPr marL="0" indent="0">
              <a:buNone/>
            </a:pPr>
            <a:endParaRPr lang="en-US" sz="2600" dirty="0" smtClean="0"/>
          </a:p>
          <a:p>
            <a:pPr marL="0" indent="0">
              <a:buNone/>
            </a:pPr>
            <a:endParaRPr lang="en-US" sz="2600" dirty="0"/>
          </a:p>
          <a:p>
            <a:pPr marL="0" indent="0" algn="ctr">
              <a:buNone/>
            </a:pPr>
            <a:r>
              <a:rPr lang="en-US" sz="2600" dirty="0" smtClean="0"/>
              <a:t>Volume =</a:t>
            </a:r>
            <a:r>
              <a:rPr lang="en-US" sz="2600" dirty="0" smtClean="0">
                <a:solidFill>
                  <a:srgbClr val="FF0000"/>
                </a:solidFill>
              </a:rPr>
              <a:t> </a:t>
            </a:r>
            <a:r>
              <a:rPr lang="en-US" sz="2600" dirty="0" smtClean="0">
                <a:solidFill>
                  <a:srgbClr val="0070C0"/>
                </a:solidFill>
              </a:rPr>
              <a:t>Length</a:t>
            </a:r>
            <a:r>
              <a:rPr lang="en-US" sz="2600" dirty="0" smtClean="0">
                <a:solidFill>
                  <a:srgbClr val="FF0000"/>
                </a:solidFill>
              </a:rPr>
              <a:t> </a:t>
            </a:r>
            <a:r>
              <a:rPr lang="en-US" sz="2600" dirty="0" smtClean="0"/>
              <a:t>x</a:t>
            </a:r>
            <a:r>
              <a:rPr lang="en-US" sz="2600" dirty="0" smtClean="0">
                <a:solidFill>
                  <a:srgbClr val="00B050"/>
                </a:solidFill>
              </a:rPr>
              <a:t> </a:t>
            </a:r>
            <a:r>
              <a:rPr lang="en-US" sz="2600" dirty="0" smtClean="0">
                <a:solidFill>
                  <a:srgbClr val="FF0000"/>
                </a:solidFill>
              </a:rPr>
              <a:t>Width</a:t>
            </a:r>
            <a:r>
              <a:rPr lang="en-US" sz="2600" dirty="0" smtClean="0">
                <a:solidFill>
                  <a:srgbClr val="00B050"/>
                </a:solidFill>
              </a:rPr>
              <a:t> </a:t>
            </a:r>
            <a:r>
              <a:rPr lang="en-US" sz="2600" dirty="0" smtClean="0"/>
              <a:t>x </a:t>
            </a:r>
            <a:r>
              <a:rPr lang="en-US" sz="2600" dirty="0" smtClean="0">
                <a:solidFill>
                  <a:srgbClr val="FFFF00"/>
                </a:solidFill>
              </a:rPr>
              <a:t>Height</a:t>
            </a:r>
          </a:p>
          <a:p>
            <a:pPr marL="0" indent="0">
              <a:buNone/>
            </a:pPr>
            <a:endParaRPr lang="en-US" sz="2600" dirty="0" smtClean="0"/>
          </a:p>
          <a:p>
            <a:pPr marL="0" indent="0" algn="ctr">
              <a:buNone/>
            </a:pPr>
            <a:r>
              <a:rPr lang="en-US" sz="2600" dirty="0"/>
              <a:t/>
            </a:r>
            <a:br>
              <a:rPr lang="en-US" sz="2600" dirty="0"/>
            </a:br>
            <a:endParaRPr lang="en-US" sz="26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Volume: </a:t>
            </a:r>
            <a:endParaRPr lang="en-US" dirty="0"/>
          </a:p>
        </p:txBody>
      </p:sp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2287" y="2819400"/>
            <a:ext cx="2967037" cy="1975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00974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43665"/>
            <a:ext cx="4814887" cy="44383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4572000" y="1752600"/>
                <a:ext cx="4571999" cy="17543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/>
                  <a:t>To find the volume of a cube, you cube the side length!</a:t>
                </a:r>
              </a:p>
              <a:p>
                <a:endParaRPr lang="en-US" sz="2400" dirty="0"/>
              </a:p>
              <a:p>
                <a:r>
                  <a:rPr lang="en-US" sz="2400" dirty="0" smtClean="0"/>
                  <a:t>	</a:t>
                </a:r>
                <a:r>
                  <a:rPr lang="en-US" sz="3600" dirty="0" smtClean="0"/>
                  <a:t>Volume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6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3600" b="0" i="1" smtClean="0">
                            <a:latin typeface="Cambria Math"/>
                          </a:rPr>
                          <m:t>𝑠</m:t>
                        </m:r>
                      </m:e>
                      <m:sup>
                        <m:r>
                          <a:rPr lang="en-US" sz="3600" b="0" i="1" smtClean="0">
                            <a:latin typeface="Cambria Math"/>
                          </a:rPr>
                          <m:t>3</m:t>
                        </m:r>
                      </m:sup>
                    </m:sSup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752600"/>
                <a:ext cx="4571999" cy="1754326"/>
              </a:xfrm>
              <a:prstGeom prst="rect">
                <a:avLst/>
              </a:prstGeom>
              <a:blipFill rotWithShape="1">
                <a:blip r:embed="rId4"/>
                <a:stretch>
                  <a:fillRect l="-2000" t="-2787" b="-1254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03217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V= L x W </a:t>
            </a:r>
            <a:r>
              <a:rPr lang="en-US" dirty="0" smtClean="0"/>
              <a:t>x </a:t>
            </a:r>
            <a:r>
              <a:rPr lang="en-US" dirty="0" smtClean="0"/>
              <a:t>H</a:t>
            </a:r>
            <a:endParaRPr lang="en-US" dirty="0"/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2819400"/>
            <a:ext cx="4295775" cy="328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96673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457200" y="381000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 smtClean="0">
                <a:solidFill>
                  <a:schemeClr val="tx2"/>
                </a:solidFill>
              </a:rPr>
              <a:t>What is the Side </a:t>
            </a:r>
            <a:r>
              <a:rPr lang="en-US" sz="4000" dirty="0">
                <a:solidFill>
                  <a:schemeClr val="tx2"/>
                </a:solidFill>
              </a:rPr>
              <a:t>L</a:t>
            </a:r>
            <a:r>
              <a:rPr lang="en-US" sz="4000" dirty="0" smtClean="0">
                <a:solidFill>
                  <a:schemeClr val="tx2"/>
                </a:solidFill>
              </a:rPr>
              <a:t>ength???</a:t>
            </a:r>
            <a:endParaRPr lang="en-US" sz="4000" dirty="0">
              <a:solidFill>
                <a:schemeClr val="tx2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4572000" y="1752600"/>
                <a:ext cx="4571999" cy="28623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/>
                  <a:t>To find the volume of a cube, you cube the side length!</a:t>
                </a:r>
              </a:p>
              <a:p>
                <a:endParaRPr lang="en-US" sz="2400" dirty="0"/>
              </a:p>
              <a:p>
                <a:r>
                  <a:rPr lang="en-US" sz="2400" dirty="0" smtClean="0"/>
                  <a:t>	</a:t>
                </a:r>
                <a:r>
                  <a:rPr lang="en-US" sz="3600" dirty="0" smtClean="0"/>
                  <a:t>Volume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6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3600" b="0" i="1" smtClean="0">
                            <a:latin typeface="Cambria Math"/>
                          </a:rPr>
                          <m:t>𝑠</m:t>
                        </m:r>
                      </m:e>
                      <m:sup>
                        <m:r>
                          <a:rPr lang="en-US" sz="3600" b="0" i="1" smtClean="0">
                            <a:latin typeface="Cambria Math"/>
                          </a:rPr>
                          <m:t>3</m:t>
                        </m:r>
                      </m:sup>
                    </m:sSup>
                  </m:oMath>
                </a14:m>
                <a:endParaRPr lang="en-US" sz="2400" dirty="0" smtClean="0"/>
              </a:p>
              <a:p>
                <a:r>
                  <a:rPr lang="en-US" sz="2400" dirty="0" smtClean="0"/>
                  <a:t>                           </a:t>
                </a:r>
                <a:r>
                  <a:rPr lang="en-US" sz="3600" dirty="0" smtClean="0"/>
                  <a:t>27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6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3600" b="0" i="1" smtClean="0">
                            <a:latin typeface="Cambria Math"/>
                          </a:rPr>
                          <m:t>𝑠</m:t>
                        </m:r>
                      </m:e>
                      <m:sup>
                        <m:r>
                          <a:rPr lang="en-US" sz="3600" b="0" i="1" smtClean="0">
                            <a:latin typeface="Cambria Math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sz="3600" dirty="0" smtClean="0"/>
                  <a:t>		27 = </a:t>
                </a:r>
                <a:r>
                  <a:rPr lang="en-US" sz="3600" i="1" dirty="0" smtClean="0"/>
                  <a:t>s</a:t>
                </a:r>
                <a:r>
                  <a:rPr lang="en-US" sz="3600" dirty="0" smtClean="0"/>
                  <a:t> </a:t>
                </a:r>
                <a:r>
                  <a:rPr lang="en-US" sz="3600" dirty="0" smtClean="0"/>
                  <a:t>x s </a:t>
                </a:r>
                <a:r>
                  <a:rPr lang="en-US" sz="3600" dirty="0" smtClean="0"/>
                  <a:t>x </a:t>
                </a:r>
                <a:r>
                  <a:rPr lang="en-US" sz="3600" i="1" dirty="0" smtClean="0"/>
                  <a:t>s</a:t>
                </a:r>
                <a:endParaRPr lang="en-US" sz="3600" i="1" dirty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752600"/>
                <a:ext cx="4571999" cy="2862322"/>
              </a:xfrm>
              <a:prstGeom prst="rect">
                <a:avLst/>
              </a:prstGeom>
              <a:blipFill rotWithShape="1">
                <a:blip r:embed="rId3"/>
                <a:stretch>
                  <a:fillRect l="-2000" t="-1706" b="-70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82" y="1143000"/>
            <a:ext cx="4343399" cy="44157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5399314"/>
            <a:ext cx="1676400" cy="14586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0" y="6027003"/>
            <a:ext cx="45719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What is the cube root of 27?</a:t>
            </a:r>
            <a:endParaRPr lang="en-US" sz="2400" dirty="0"/>
          </a:p>
          <a:p>
            <a:r>
              <a:rPr lang="en-US" sz="2400" dirty="0" smtClean="0"/>
              <a:t>	</a:t>
            </a:r>
            <a:endParaRPr lang="en-US" sz="3600" i="1" dirty="0"/>
          </a:p>
        </p:txBody>
      </p:sp>
    </p:spTree>
    <p:extLst>
      <p:ext uri="{BB962C8B-B14F-4D97-AF65-F5344CB8AC3E}">
        <p14:creationId xmlns:p14="http://schemas.microsoft.com/office/powerpoint/2010/main" val="2518353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1968" y="381000"/>
            <a:ext cx="8229600" cy="990600"/>
          </a:xfrm>
        </p:spPr>
        <p:txBody>
          <a:bodyPr/>
          <a:lstStyle/>
          <a:p>
            <a:pPr algn="ctr"/>
            <a:r>
              <a:rPr lang="en-US" dirty="0" smtClean="0"/>
              <a:t>Common Cubes and Cube Roots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524000"/>
            <a:ext cx="7165140" cy="533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02702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51</TotalTime>
  <Words>481</Words>
  <Application>Microsoft Office PowerPoint</Application>
  <PresentationFormat>On-screen Show (4:3)</PresentationFormat>
  <Paragraphs>139</Paragraphs>
  <Slides>14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Urban</vt:lpstr>
      <vt:lpstr>Unit 13 Lessons 1-3 Review &amp; Quiz</vt:lpstr>
      <vt:lpstr>PowerPoint Presentation</vt:lpstr>
      <vt:lpstr>Squaring and Cubing</vt:lpstr>
      <vt:lpstr>PowerPoint Presentation</vt:lpstr>
      <vt:lpstr>Volume: </vt:lpstr>
      <vt:lpstr>PowerPoint Presentation</vt:lpstr>
      <vt:lpstr>PowerPoint Presentation</vt:lpstr>
      <vt:lpstr>PowerPoint Presentation</vt:lpstr>
      <vt:lpstr>Common Cubes and Cube Roots</vt:lpstr>
      <vt:lpstr>Practice</vt:lpstr>
      <vt:lpstr>Rectangular and Triangular Prisms:</vt:lpstr>
      <vt:lpstr>Volume of a Triangular Prism</vt:lpstr>
      <vt:lpstr>PowerPoint Presentation</vt:lpstr>
      <vt:lpstr>Math Unit 13 Quiz: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13 Quiz Lessons 1-3</dc:title>
  <dc:creator>TMacLacklin</dc:creator>
  <cp:lastModifiedBy>TMacLacklin</cp:lastModifiedBy>
  <cp:revision>19</cp:revision>
  <dcterms:created xsi:type="dcterms:W3CDTF">2014-05-19T12:07:21Z</dcterms:created>
  <dcterms:modified xsi:type="dcterms:W3CDTF">2014-05-19T19:03:29Z</dcterms:modified>
</cp:coreProperties>
</file>